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65" r:id="rId3"/>
    <p:sldId id="259" r:id="rId4"/>
    <p:sldId id="257" r:id="rId5"/>
    <p:sldId id="263" r:id="rId6"/>
    <p:sldId id="260" r:id="rId7"/>
    <p:sldId id="262" r:id="rId8"/>
    <p:sldId id="261" r:id="rId9"/>
    <p:sldId id="266" r:id="rId10"/>
    <p:sldId id="258" r:id="rId11"/>
    <p:sldId id="271" r:id="rId12"/>
    <p:sldId id="270" r:id="rId13"/>
    <p:sldId id="264" r:id="rId14"/>
    <p:sldId id="267" r:id="rId15"/>
    <p:sldId id="26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87" d="100"/>
          <a:sy n="87" d="100"/>
        </p:scale>
        <p:origin x="425" y="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C9110F-D863-4219-A50E-D7306149E6E2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3E2D5F-F894-4005-AE93-73C8BBDAD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3217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061B97-FC62-4933-AA89-3AC1A96B8F7A}" type="slidenum">
              <a:rPr lang="en-US"/>
              <a:pPr/>
              <a:t>14</a:t>
            </a:fld>
            <a:endParaRPr lang="en-US"/>
          </a:p>
        </p:txBody>
      </p:sp>
      <p:sp>
        <p:nvSpPr>
          <p:cNvPr id="251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12988" y="525463"/>
            <a:ext cx="4673600" cy="2630487"/>
          </a:xfrm>
          <a:ln/>
        </p:spPr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38717" y="3330174"/>
            <a:ext cx="6818974" cy="3153984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5479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061B97-FC62-4933-AA89-3AC1A96B8F7A}" type="slidenum">
              <a:rPr lang="en-US"/>
              <a:pPr/>
              <a:t>15</a:t>
            </a:fld>
            <a:endParaRPr lang="en-US"/>
          </a:p>
        </p:txBody>
      </p:sp>
      <p:sp>
        <p:nvSpPr>
          <p:cNvPr id="251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12988" y="525463"/>
            <a:ext cx="4673600" cy="2630487"/>
          </a:xfrm>
          <a:ln/>
        </p:spPr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38717" y="3330174"/>
            <a:ext cx="6818974" cy="3153984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2986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6EE1B-E725-4A49-830B-3A9D1C3069A3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E0F66-D11C-4F02-87A7-2E1BF58FF2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461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6EE1B-E725-4A49-830B-3A9D1C3069A3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E0F66-D11C-4F02-87A7-2E1BF58FF2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171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6EE1B-E725-4A49-830B-3A9D1C3069A3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E0F66-D11C-4F02-87A7-2E1BF58FF2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799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6EE1B-E725-4A49-830B-3A9D1C3069A3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E0F66-D11C-4F02-87A7-2E1BF58FF2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184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6EE1B-E725-4A49-830B-3A9D1C3069A3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E0F66-D11C-4F02-87A7-2E1BF58FF2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261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6EE1B-E725-4A49-830B-3A9D1C3069A3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E0F66-D11C-4F02-87A7-2E1BF58FF2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793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6EE1B-E725-4A49-830B-3A9D1C3069A3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E0F66-D11C-4F02-87A7-2E1BF58FF2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272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6EE1B-E725-4A49-830B-3A9D1C3069A3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E0F66-D11C-4F02-87A7-2E1BF58FF2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298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6EE1B-E725-4A49-830B-3A9D1C3069A3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E0F66-D11C-4F02-87A7-2E1BF58FF2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891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6EE1B-E725-4A49-830B-3A9D1C3069A3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E0F66-D11C-4F02-87A7-2E1BF58FF2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89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6EE1B-E725-4A49-830B-3A9D1C3069A3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E0F66-D11C-4F02-87A7-2E1BF58FF2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924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56EE1B-E725-4A49-830B-3A9D1C3069A3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FE0F66-D11C-4F02-87A7-2E1BF58FF2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991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ublincore.org/specifications/dublin-core/dcmi-terms/dublin_core_terms.rdf" TargetMode="External"/><Relationship Id="rId2" Type="http://schemas.openxmlformats.org/officeDocument/2006/relationships/hyperlink" Target="https://www.dublincore.org/specifications/dublin-core/dcmi-terms/dublin_core_terms.tt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.org/TR/mediaont-10/#xmp-table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Extensible_Metadata_Platform#Example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brutzman@nps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faculty.nps.edu/brutzman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brutzman@nps.edu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kti.ue.poznan.pl/en/jakub_flotynski.html" TargetMode="External"/><Relationship Id="rId4" Type="http://schemas.openxmlformats.org/officeDocument/2006/relationships/hyperlink" Target="mailto:flotynski@kti.ue.poznan.p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eb3d.org/x3d/stylesheets/X3dTidy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Extensible_Metadata_Platform#Example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x3dgraphics.com/examples/X3dForWebAuthors/Chapter15Metadata/XmpMetadataEmbeddedIndex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990753"/>
          </a:xfrm>
        </p:spPr>
        <p:txBody>
          <a:bodyPr/>
          <a:lstStyle/>
          <a:p>
            <a:r>
              <a:rPr lang="en-US" dirty="0"/>
              <a:t>XMP Metadata Support </a:t>
            </a:r>
            <a:br>
              <a:rPr lang="en-US" dirty="0"/>
            </a:br>
            <a:r>
              <a:rPr lang="en-US" dirty="0"/>
              <a:t>for X3D Models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61104" y="4197123"/>
            <a:ext cx="9144000" cy="2278491"/>
          </a:xfrm>
        </p:spPr>
        <p:txBody>
          <a:bodyPr>
            <a:normAutofit/>
          </a:bodyPr>
          <a:lstStyle/>
          <a:p>
            <a:r>
              <a:rPr lang="en-US" dirty="0"/>
              <a:t>Don Brutzman, Jakub Flotyński and Vince Marchetti </a:t>
            </a:r>
          </a:p>
          <a:p>
            <a:r>
              <a:rPr lang="en-US" dirty="0"/>
              <a:t>Web3D Consortium Working Groups:</a:t>
            </a:r>
          </a:p>
          <a:p>
            <a:r>
              <a:rPr lang="en-US" dirty="0"/>
              <a:t>X3D Semantic Web and CAD Design Printing Scanning</a:t>
            </a:r>
          </a:p>
          <a:p>
            <a:endParaRPr lang="en-US" dirty="0"/>
          </a:p>
          <a:p>
            <a:r>
              <a:rPr lang="en-US" dirty="0"/>
              <a:t>8 June 2021</a:t>
            </a:r>
          </a:p>
        </p:txBody>
      </p:sp>
      <p:sp>
        <p:nvSpPr>
          <p:cNvPr id="4" name="Rectangle 3"/>
          <p:cNvSpPr/>
          <p:nvPr/>
        </p:nvSpPr>
        <p:spPr>
          <a:xfrm>
            <a:off x="5977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6159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Conversions TODO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33194"/>
          </a:xfrm>
        </p:spPr>
        <p:txBody>
          <a:bodyPr>
            <a:normAutofit/>
          </a:bodyPr>
          <a:lstStyle/>
          <a:p>
            <a:r>
              <a:rPr lang="en-US" dirty="0"/>
              <a:t>In progress: converting .x3d to .</a:t>
            </a:r>
            <a:r>
              <a:rPr lang="en-US" dirty="0" err="1"/>
              <a:t>ttl</a:t>
            </a:r>
            <a:r>
              <a:rPr lang="en-US" dirty="0"/>
              <a:t> using X3dToTurtle.xslt stylesheet</a:t>
            </a:r>
          </a:p>
          <a:p>
            <a:pPr lvl="1"/>
            <a:r>
              <a:rPr lang="en-US" dirty="0"/>
              <a:t>Already converts to Turtle using </a:t>
            </a:r>
            <a:r>
              <a:rPr lang="en-US" b="1" dirty="0"/>
              <a:t>x3do: </a:t>
            </a:r>
            <a:r>
              <a:rPr lang="en-US" dirty="0"/>
              <a:t>X3D Ontology</a:t>
            </a:r>
          </a:p>
          <a:p>
            <a:pPr lvl="1"/>
            <a:r>
              <a:rPr lang="en-US" dirty="0"/>
              <a:t>Confirm namespace prefixes preserved succinctly/exactly with string values</a:t>
            </a:r>
          </a:p>
          <a:p>
            <a:pPr lvl="1"/>
            <a:r>
              <a:rPr lang="en-US" dirty="0"/>
              <a:t>Look for (any) RDF, add RDF turtle to the output, include both by default. </a:t>
            </a:r>
          </a:p>
          <a:p>
            <a:pPr lvl="1"/>
            <a:r>
              <a:rPr lang="en-US" dirty="0"/>
              <a:t>Carefully support known constructs for RDF, Dublin Core, etc.</a:t>
            </a:r>
          </a:p>
          <a:p>
            <a:pPr lvl="1"/>
            <a:r>
              <a:rPr lang="en-US" dirty="0"/>
              <a:t>Determine validation rules to confirm minimum/nominal expected metadata</a:t>
            </a:r>
          </a:p>
          <a:p>
            <a:pPr lvl="1"/>
            <a:r>
              <a:rPr lang="en-US" dirty="0"/>
              <a:t>Consider SHACL pattern for validating satisfactory RDF metadata collection</a:t>
            </a:r>
          </a:p>
          <a:p>
            <a:pPr lvl="1"/>
            <a:endParaRPr lang="en-US" dirty="0"/>
          </a:p>
          <a:p>
            <a:r>
              <a:rPr lang="en-US" dirty="0"/>
              <a:t>Future work: new stylesheet XmlMetadataToX3dMetadataSet.xslt</a:t>
            </a:r>
          </a:p>
          <a:p>
            <a:pPr lvl="1"/>
            <a:r>
              <a:rPr lang="en-US" dirty="0"/>
              <a:t>Convert RDF XML in sidecar file into X3D MetadataSet structures </a:t>
            </a:r>
          </a:p>
          <a:p>
            <a:pPr lvl="1"/>
            <a:r>
              <a:rPr lang="en-US" dirty="0"/>
              <a:t>General use, any XML RDF and not just XMP?</a:t>
            </a:r>
          </a:p>
          <a:p>
            <a:pPr lvl="1"/>
            <a:r>
              <a:rPr lang="en-US" dirty="0"/>
              <a:t>Add importers to X3D-Edit, Java X3DJSAIL, Python X3DPSAIL</a:t>
            </a:r>
          </a:p>
        </p:txBody>
      </p:sp>
    </p:spTree>
    <p:extLst>
      <p:ext uri="{BB962C8B-B14F-4D97-AF65-F5344CB8AC3E}">
        <p14:creationId xmlns:p14="http://schemas.microsoft.com/office/powerpoint/2010/main" val="36061540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Conversions TODO #2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28218" cy="4933194"/>
          </a:xfrm>
        </p:spPr>
        <p:txBody>
          <a:bodyPr>
            <a:normAutofit/>
          </a:bodyPr>
          <a:lstStyle/>
          <a:p>
            <a:r>
              <a:rPr lang="en-US" dirty="0"/>
              <a:t>Dublin Core</a:t>
            </a:r>
          </a:p>
          <a:p>
            <a:pPr lvl="1"/>
            <a:r>
              <a:rPr lang="en-US" dirty="0"/>
              <a:t>Dublin Core ontology </a:t>
            </a:r>
          </a:p>
          <a:p>
            <a:pPr lvl="2"/>
            <a:r>
              <a:rPr lang="en-US" dirty="0">
                <a:hlinkClick r:id="rId2"/>
              </a:rPr>
              <a:t>https://www.dublincore.org/specifications/dublin-core/dcmi-terms/dublin_core_terms.ttl</a:t>
            </a:r>
            <a:endParaRPr lang="en-US" dirty="0"/>
          </a:p>
          <a:p>
            <a:pPr lvl="2"/>
            <a:r>
              <a:rPr lang="en-US" dirty="0">
                <a:hlinkClick r:id="rId3"/>
              </a:rPr>
              <a:t>https://www.dublincore.org/specifications/dublin-core/dcmi-terms/dublin_core_terms.rdf</a:t>
            </a:r>
            <a:r>
              <a:rPr lang="en-US" dirty="0"/>
              <a:t>  </a:t>
            </a:r>
          </a:p>
          <a:p>
            <a:pPr lvl="1"/>
            <a:r>
              <a:rPr lang="en-US" dirty="0"/>
              <a:t>Need X3D examples demonstrating similar correspondence with Dublin Core?</a:t>
            </a:r>
          </a:p>
          <a:p>
            <a:pPr lvl="1"/>
            <a:r>
              <a:rPr lang="en-US" dirty="0"/>
              <a:t>Is this a general pattern we should emulate, providing matching sets of triples for flexible query, in X3dToTurtle.xslt?</a:t>
            </a:r>
          </a:p>
          <a:p>
            <a:pPr lvl="1"/>
            <a:r>
              <a:rPr lang="en-US" dirty="0"/>
              <a:t>Shouldn’t we be writing equivalence rules in OWL/RDF as well?</a:t>
            </a:r>
          </a:p>
          <a:p>
            <a:pPr lvl="1"/>
            <a:r>
              <a:rPr lang="en-US" dirty="0"/>
              <a:t>What is the nature of Protégé identification of Dublin Core values as </a:t>
            </a:r>
            <a:r>
              <a:rPr lang="en-US" dirty="0" err="1"/>
              <a:t>AnnotationProperties</a:t>
            </a:r>
            <a:r>
              <a:rPr lang="en-US" dirty="0"/>
              <a:t>?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8149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Where is ontology for XMP?  Listed in XMP standard?</a:t>
            </a:r>
          </a:p>
          <a:p>
            <a:endParaRPr lang="en-US" dirty="0"/>
          </a:p>
          <a:p>
            <a:r>
              <a:rPr lang="en-US" dirty="0"/>
              <a:t>Ontology for Media Resources 1.0, Table 5.2.2.17 XMP comparison</a:t>
            </a:r>
          </a:p>
          <a:p>
            <a:r>
              <a:rPr lang="en-US" dirty="0">
                <a:hlinkClick r:id="rId2"/>
              </a:rPr>
              <a:t>https://www.w3.org/TR/mediaont-10/#xmp-table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8534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 test case from Wikipedia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729686" cy="4351338"/>
          </a:xfrm>
        </p:spPr>
        <p:txBody>
          <a:bodyPr/>
          <a:lstStyle/>
          <a:p>
            <a:r>
              <a:rPr lang="en-US" dirty="0">
                <a:hlinkClick r:id="rId2"/>
              </a:rPr>
              <a:t>https://en.wikipedia.org/wiki/Extensible_Metadata_Platform#Example</a:t>
            </a:r>
            <a:endParaRPr lang="en-US" dirty="0"/>
          </a:p>
          <a:p>
            <a:r>
              <a:rPr lang="en-US" dirty="0"/>
              <a:t>More detailed, stable with public scrutiny </a:t>
            </a:r>
          </a:p>
        </p:txBody>
      </p:sp>
    </p:spTree>
    <p:extLst>
      <p:ext uri="{BB962C8B-B14F-4D97-AF65-F5344CB8AC3E}">
        <p14:creationId xmlns:p14="http://schemas.microsoft.com/office/powerpoint/2010/main" val="39247212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347914" y="2116138"/>
            <a:ext cx="7272337" cy="432276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"/>
              </a:lnSpc>
            </a:pPr>
            <a:endParaRPr lang="en-US" dirty="0"/>
          </a:p>
          <a:p>
            <a:pPr marL="0" indent="0" algn="ctr">
              <a:lnSpc>
                <a:spcPct val="80000"/>
              </a:lnSpc>
              <a:buNone/>
            </a:pPr>
            <a:endParaRPr lang="en-US" dirty="0"/>
          </a:p>
          <a:p>
            <a:pPr marL="0" indent="0" algn="ctr">
              <a:lnSpc>
                <a:spcPct val="80000"/>
              </a:lnSpc>
              <a:buNone/>
            </a:pPr>
            <a:r>
              <a:rPr lang="en-US" b="1" dirty="0"/>
              <a:t>Don Brutzman, Ph.D.</a:t>
            </a:r>
          </a:p>
          <a:p>
            <a:pPr marL="0" indent="0" algn="ctr">
              <a:lnSpc>
                <a:spcPct val="10000"/>
              </a:lnSpc>
              <a:buNone/>
            </a:pPr>
            <a:endParaRPr lang="en-US" b="1" dirty="0"/>
          </a:p>
          <a:p>
            <a:pPr marL="0" indent="0" algn="ctr">
              <a:lnSpc>
                <a:spcPct val="10000"/>
              </a:lnSpc>
              <a:buNone/>
            </a:pPr>
            <a:endParaRPr lang="en-US" dirty="0"/>
          </a:p>
          <a:p>
            <a:pPr marL="0" indent="0" algn="ctr">
              <a:lnSpc>
                <a:spcPct val="10000"/>
              </a:lnSpc>
              <a:buNone/>
            </a:pPr>
            <a:endParaRPr lang="en-US" sz="2400" i="1" dirty="0">
              <a:hlinkClick r:id="rId3"/>
            </a:endParaRPr>
          </a:p>
          <a:p>
            <a:pPr marL="0" indent="0" algn="ctr">
              <a:lnSpc>
                <a:spcPct val="10000"/>
              </a:lnSpc>
              <a:buNone/>
            </a:pPr>
            <a:endParaRPr lang="en-US" sz="2400" i="1" dirty="0">
              <a:hlinkClick r:id="rId3"/>
            </a:endParaRPr>
          </a:p>
          <a:p>
            <a:pPr marL="0" indent="0" algn="ctr">
              <a:lnSpc>
                <a:spcPct val="10000"/>
              </a:lnSpc>
              <a:buNone/>
            </a:pPr>
            <a:endParaRPr lang="en-US" sz="2400" i="1" dirty="0">
              <a:hlinkClick r:id="rId3"/>
            </a:endParaRPr>
          </a:p>
          <a:p>
            <a:pPr marL="0" indent="0" algn="ctr">
              <a:lnSpc>
                <a:spcPct val="10000"/>
              </a:lnSpc>
              <a:buNone/>
            </a:pPr>
            <a:endParaRPr lang="en-US" sz="2400" i="1" dirty="0">
              <a:hlinkClick r:id="rId3"/>
            </a:endParaRPr>
          </a:p>
          <a:p>
            <a:pPr marL="0" indent="0" algn="ctr">
              <a:lnSpc>
                <a:spcPct val="10000"/>
              </a:lnSpc>
              <a:buNone/>
            </a:pPr>
            <a:r>
              <a:rPr lang="en-US" sz="2400" i="1" dirty="0">
                <a:hlinkClick r:id="rId3"/>
              </a:rPr>
              <a:t>brutzman@nps.edu</a:t>
            </a:r>
            <a:endParaRPr lang="en-US" sz="2400" i="1" dirty="0"/>
          </a:p>
          <a:p>
            <a:pPr marL="0" indent="0" algn="ctr">
              <a:lnSpc>
                <a:spcPct val="10000"/>
              </a:lnSpc>
              <a:buNone/>
            </a:pPr>
            <a:r>
              <a:rPr lang="en-US" sz="2400" i="1" dirty="0"/>
              <a:t>  </a:t>
            </a:r>
            <a:endParaRPr lang="en-US" sz="2400" dirty="0"/>
          </a:p>
          <a:p>
            <a:pPr marL="0" indent="0" algn="ctr">
              <a:lnSpc>
                <a:spcPct val="80000"/>
              </a:lnSpc>
              <a:buNone/>
            </a:pPr>
            <a:r>
              <a:rPr lang="en-US" sz="2400" i="1" dirty="0">
                <a:hlinkClick r:id="rId4"/>
              </a:rPr>
              <a:t>http://faculty.nps.edu/brutzman</a:t>
            </a:r>
            <a:r>
              <a:rPr lang="en-US" sz="2400" i="1" dirty="0"/>
              <a:t> </a:t>
            </a:r>
            <a:endParaRPr lang="en-US" i="1" dirty="0"/>
          </a:p>
          <a:p>
            <a:pPr marL="0" indent="0" algn="ctr">
              <a:lnSpc>
                <a:spcPct val="40000"/>
              </a:lnSpc>
              <a:buNone/>
            </a:pPr>
            <a:endParaRPr lang="en-US" dirty="0"/>
          </a:p>
          <a:p>
            <a:pPr marL="0" indent="0" algn="ctr">
              <a:lnSpc>
                <a:spcPct val="80000"/>
              </a:lnSpc>
              <a:buNone/>
            </a:pPr>
            <a:r>
              <a:rPr lang="en-US" sz="2400" dirty="0"/>
              <a:t>Code USW/Br, Naval Postgraduate School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en-US" sz="2400" dirty="0"/>
              <a:t>Monterey California 93943-5000 USA</a:t>
            </a:r>
            <a:endParaRPr lang="en-US" dirty="0"/>
          </a:p>
        </p:txBody>
      </p:sp>
      <p:sp>
        <p:nvSpPr>
          <p:cNvPr id="25088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</a:t>
            </a:r>
          </a:p>
        </p:txBody>
      </p:sp>
    </p:spTree>
    <p:extLst>
      <p:ext uri="{BB962C8B-B14F-4D97-AF65-F5344CB8AC3E}">
        <p14:creationId xmlns:p14="http://schemas.microsoft.com/office/powerpoint/2010/main" val="2053881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347914" y="2116138"/>
            <a:ext cx="7272337" cy="4322762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0000"/>
              </a:lnSpc>
            </a:pPr>
            <a:endParaRPr lang="en-US" dirty="0"/>
          </a:p>
          <a:p>
            <a:pPr marL="0" indent="0" algn="ctr">
              <a:lnSpc>
                <a:spcPct val="80000"/>
              </a:lnSpc>
              <a:buNone/>
            </a:pPr>
            <a:endParaRPr lang="en-US" dirty="0"/>
          </a:p>
          <a:p>
            <a:pPr marL="0" indent="0" algn="ctr">
              <a:lnSpc>
                <a:spcPct val="80000"/>
              </a:lnSpc>
              <a:buNone/>
            </a:pPr>
            <a:r>
              <a:rPr lang="en-US" b="1" dirty="0"/>
              <a:t>Jakub Flotyński, Ph.D.</a:t>
            </a:r>
          </a:p>
          <a:p>
            <a:pPr marL="0" indent="0" algn="ctr">
              <a:lnSpc>
                <a:spcPct val="10000"/>
              </a:lnSpc>
              <a:buNone/>
            </a:pPr>
            <a:endParaRPr lang="en-US" b="1" dirty="0"/>
          </a:p>
          <a:p>
            <a:pPr marL="0" indent="0" algn="ctr">
              <a:lnSpc>
                <a:spcPct val="10000"/>
              </a:lnSpc>
              <a:buNone/>
            </a:pPr>
            <a:endParaRPr lang="en-US" dirty="0"/>
          </a:p>
          <a:p>
            <a:pPr marL="0" indent="0" algn="ctr">
              <a:lnSpc>
                <a:spcPct val="10000"/>
              </a:lnSpc>
              <a:buNone/>
            </a:pPr>
            <a:endParaRPr lang="en-US" sz="2400" i="1" dirty="0">
              <a:hlinkClick r:id="rId3"/>
            </a:endParaRPr>
          </a:p>
          <a:p>
            <a:pPr marL="0" indent="0" algn="ctr">
              <a:lnSpc>
                <a:spcPct val="10000"/>
              </a:lnSpc>
              <a:buNone/>
            </a:pPr>
            <a:endParaRPr lang="en-US" sz="2400" i="1" dirty="0">
              <a:hlinkClick r:id="rId3"/>
            </a:endParaRPr>
          </a:p>
          <a:p>
            <a:pPr marL="0" indent="0" algn="ctr">
              <a:lnSpc>
                <a:spcPct val="10000"/>
              </a:lnSpc>
              <a:buNone/>
            </a:pPr>
            <a:endParaRPr lang="en-US" sz="2400" i="1" dirty="0">
              <a:hlinkClick r:id="rId3"/>
            </a:endParaRPr>
          </a:p>
          <a:p>
            <a:pPr marL="0" indent="0" algn="ctr">
              <a:lnSpc>
                <a:spcPct val="10000"/>
              </a:lnSpc>
              <a:buNone/>
            </a:pPr>
            <a:endParaRPr lang="en-US" sz="2400" i="1" dirty="0">
              <a:hlinkClick r:id="rId3"/>
            </a:endParaRPr>
          </a:p>
          <a:p>
            <a:pPr marL="0" indent="0" algn="ctr">
              <a:lnSpc>
                <a:spcPct val="10000"/>
              </a:lnSpc>
              <a:buNone/>
            </a:pPr>
            <a:r>
              <a:rPr lang="en-US" sz="2400" dirty="0">
                <a:hlinkClick r:id="rId4"/>
              </a:rPr>
              <a:t>flotynski@kti.ue.poznan.pl</a:t>
            </a:r>
            <a:r>
              <a:rPr lang="en-US" sz="2400" dirty="0"/>
              <a:t> </a:t>
            </a:r>
          </a:p>
          <a:p>
            <a:pPr marL="0" indent="0" algn="ctr">
              <a:lnSpc>
                <a:spcPct val="10000"/>
              </a:lnSpc>
              <a:buNone/>
            </a:pPr>
            <a:r>
              <a:rPr lang="en-US" sz="2400" i="1" dirty="0"/>
              <a:t>  </a:t>
            </a:r>
            <a:endParaRPr lang="en-US" sz="2400" dirty="0"/>
          </a:p>
          <a:p>
            <a:pPr marL="0" indent="0" algn="ctr">
              <a:lnSpc>
                <a:spcPct val="80000"/>
              </a:lnSpc>
              <a:buNone/>
            </a:pPr>
            <a:r>
              <a:rPr lang="en-US" sz="2400" dirty="0">
                <a:hlinkClick r:id="rId5"/>
              </a:rPr>
              <a:t>https://www.kti.ue.poznan.pl/en/jakub_flotynski.html</a:t>
            </a:r>
            <a:r>
              <a:rPr lang="en-US" sz="2400" dirty="0"/>
              <a:t> </a:t>
            </a:r>
          </a:p>
          <a:p>
            <a:pPr marL="0" indent="0" algn="ctr">
              <a:lnSpc>
                <a:spcPct val="40000"/>
              </a:lnSpc>
              <a:buNone/>
            </a:pPr>
            <a:r>
              <a:rPr lang="en-US" dirty="0"/>
              <a:t> 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en-US" sz="2400" dirty="0"/>
              <a:t>Poznań University of Economics and Business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en-US" sz="2400" dirty="0"/>
              <a:t>Al. </a:t>
            </a:r>
            <a:r>
              <a:rPr lang="en-US" sz="2400" dirty="0" err="1"/>
              <a:t>Niepodległości</a:t>
            </a:r>
            <a:r>
              <a:rPr lang="en-US" sz="2400" dirty="0"/>
              <a:t> 10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en-US" sz="2400" dirty="0"/>
              <a:t>61-875 Poznań, Poland</a:t>
            </a:r>
          </a:p>
        </p:txBody>
      </p:sp>
      <p:sp>
        <p:nvSpPr>
          <p:cNvPr id="25088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</a:t>
            </a:r>
          </a:p>
        </p:txBody>
      </p:sp>
    </p:spTree>
    <p:extLst>
      <p:ext uri="{BB962C8B-B14F-4D97-AF65-F5344CB8AC3E}">
        <p14:creationId xmlns:p14="http://schemas.microsoft.com/office/powerpoint/2010/main" val="38831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X3D models have two kinds of metadata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Document metadata for each file</a:t>
            </a:r>
          </a:p>
          <a:p>
            <a:r>
              <a:rPr lang="en-US" dirty="0"/>
              <a:t>Top-level head/meta section, just like HTML</a:t>
            </a:r>
          </a:p>
          <a:p>
            <a:r>
              <a:rPr lang="en-US" dirty="0"/>
              <a:t>Terms for meta tags are derived from Dublin Core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Scene metadata</a:t>
            </a:r>
          </a:p>
          <a:p>
            <a:r>
              <a:rPr lang="en-US" dirty="0"/>
              <a:t>Can appear anywhere in X3D scene, retained with the scene graph</a:t>
            </a:r>
          </a:p>
          <a:p>
            <a:r>
              <a:rPr lang="en-US" dirty="0"/>
              <a:t>Strongly typed nodes and values, enabling strict validation of triples</a:t>
            </a:r>
          </a:p>
          <a:p>
            <a:r>
              <a:rPr lang="en-US" dirty="0"/>
              <a:t>MetadataSet allows construction of arbitrary metadata structures </a:t>
            </a:r>
          </a:p>
        </p:txBody>
      </p:sp>
    </p:spTree>
    <p:extLst>
      <p:ext uri="{BB962C8B-B14F-4D97-AF65-F5344CB8AC3E}">
        <p14:creationId xmlns:p14="http://schemas.microsoft.com/office/powerpoint/2010/main" val="1927968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Background: XMP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XMP design goals (Wikipedia summary)</a:t>
            </a:r>
          </a:p>
          <a:p>
            <a:r>
              <a:rPr lang="en-US" dirty="0"/>
              <a:t>XMP origin and genesis</a:t>
            </a:r>
          </a:p>
          <a:p>
            <a:pPr lvl="1"/>
            <a:r>
              <a:rPr lang="en-US" dirty="0"/>
              <a:t>Adobe support</a:t>
            </a:r>
          </a:p>
          <a:p>
            <a:pPr lvl="1"/>
            <a:r>
              <a:rPr lang="en-US" dirty="0"/>
              <a:t>ISO standardization</a:t>
            </a:r>
          </a:p>
          <a:p>
            <a:r>
              <a:rPr lang="en-US" dirty="0"/>
              <a:t>Note RDF basis, which permits Semantic Web querying of metadata</a:t>
            </a:r>
          </a:p>
          <a:p>
            <a:r>
              <a:rPr lang="en-US" dirty="0"/>
              <a:t>Experimenting with 2 approaches for mapping/encoding XMP in X3D</a:t>
            </a:r>
          </a:p>
          <a:p>
            <a:pPr lvl="1"/>
            <a:r>
              <a:rPr lang="en-US" dirty="0"/>
              <a:t>X3D4 terse encoding (with X3D4-X3D3 conversion ability via </a:t>
            </a:r>
            <a:r>
              <a:rPr lang="en-US" dirty="0">
                <a:hlinkClick r:id="rId2"/>
              </a:rPr>
              <a:t>X3dTidy.xslt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X3D3 more-verbose encoding (alternative experimentation by Vince)</a:t>
            </a:r>
          </a:p>
          <a:p>
            <a:r>
              <a:rPr lang="en-US" dirty="0"/>
              <a:t>Example use</a:t>
            </a:r>
          </a:p>
        </p:txBody>
      </p:sp>
    </p:spTree>
    <p:extLst>
      <p:ext uri="{BB962C8B-B14F-4D97-AF65-F5344CB8AC3E}">
        <p14:creationId xmlns:p14="http://schemas.microsoft.com/office/powerpoint/2010/main" val="1192297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Motivations: X3D inclusion of XMP metadata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81613"/>
          </a:xfrm>
        </p:spPr>
        <p:txBody>
          <a:bodyPr>
            <a:normAutofit lnSpcReduction="10000"/>
          </a:bodyPr>
          <a:lstStyle/>
          <a:p>
            <a:pPr fontAlgn="base"/>
            <a:r>
              <a:rPr lang="en-US" dirty="0"/>
              <a:t>Either “sidecar” XML metadata file or embedded X3D metadata possible, compatibly, each with respective strengths and benefits</a:t>
            </a:r>
          </a:p>
          <a:p>
            <a:pPr fontAlgn="base"/>
            <a:r>
              <a:rPr lang="en-US" dirty="0"/>
              <a:t>Complete XMP metadata inclusion within X3D models is possible, includes compatible Semantic Web query capability.</a:t>
            </a:r>
          </a:p>
          <a:p>
            <a:pPr fontAlgn="base"/>
            <a:r>
              <a:rPr lang="en-US" dirty="0"/>
              <a:t>External sidecar XMP files matching equivalent embedded X3D MetadataSet structures are excellent compatible use cases.  </a:t>
            </a:r>
          </a:p>
          <a:p>
            <a:pPr lvl="1" fontAlgn="base"/>
            <a:r>
              <a:rPr lang="en-US" dirty="0"/>
              <a:t>Includes ability to retain provenance information directly with model,</a:t>
            </a:r>
            <a:endParaRPr lang="en-US" sz="2800" dirty="0"/>
          </a:p>
          <a:p>
            <a:pPr lvl="1" fontAlgn="base"/>
            <a:r>
              <a:rPr lang="en-US" dirty="0"/>
              <a:t>Readable by X3D engine (or HTML DOM) at display time, </a:t>
            </a:r>
            <a:endParaRPr lang="en-US" sz="2800" dirty="0"/>
          </a:p>
          <a:p>
            <a:pPr fontAlgn="base"/>
            <a:r>
              <a:rPr lang="en-US" dirty="0"/>
              <a:t>Security features include archivable canonicalization, digital signature authentication and privacy-preserving encryption.</a:t>
            </a:r>
          </a:p>
          <a:p>
            <a:pPr fontAlgn="base"/>
            <a:r>
              <a:rPr lang="en-US" dirty="0"/>
              <a:t>Current focus is to produce thorough examples</a:t>
            </a:r>
          </a:p>
          <a:p>
            <a:pPr lvl="1" fontAlgn="base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977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112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Initial encodings of XMP in X3D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First design pattern for correspondences by Vince</a:t>
            </a:r>
          </a:p>
          <a:p>
            <a:r>
              <a:rPr lang="en-US" dirty="0"/>
              <a:t>Second design pattern by Don, Jakub, Dick</a:t>
            </a:r>
          </a:p>
          <a:p>
            <a:r>
              <a:rPr lang="en-US" dirty="0"/>
              <a:t>Additional </a:t>
            </a:r>
            <a:r>
              <a:rPr lang="en-US" dirty="0">
                <a:hlinkClick r:id="rId2"/>
              </a:rPr>
              <a:t>Wikipedia XMP example</a:t>
            </a:r>
            <a:r>
              <a:rPr lang="en-US" dirty="0"/>
              <a:t> available</a:t>
            </a:r>
          </a:p>
          <a:p>
            <a:r>
              <a:rPr lang="en-US" dirty="0"/>
              <a:t>Adding transformation rules in X3dToTurtle.xslt stylesheet in order to provide XMP RDF triples complementing X3D Ontology form</a:t>
            </a:r>
          </a:p>
          <a:p>
            <a:pPr lvl="1"/>
            <a:r>
              <a:rPr lang="en-US" dirty="0"/>
              <a:t>Motivation: enable flexible queries using either XMP or X3D ontologies</a:t>
            </a:r>
          </a:p>
          <a:p>
            <a:r>
              <a:rPr lang="en-US" dirty="0"/>
              <a:t>Continuing example investigations, possibly divergent</a:t>
            </a:r>
          </a:p>
          <a:p>
            <a:r>
              <a:rPr lang="en-US" dirty="0"/>
              <a:t>Exploration is healthy!  We are exploring potential best practices</a:t>
            </a:r>
          </a:p>
          <a:p>
            <a:r>
              <a:rPr lang="en-US" dirty="0"/>
              <a:t>Upcoming comparisons will help illuminate design choices </a:t>
            </a:r>
          </a:p>
        </p:txBody>
      </p:sp>
    </p:spTree>
    <p:extLst>
      <p:ext uri="{BB962C8B-B14F-4D97-AF65-F5344CB8AC3E}">
        <p14:creationId xmlns:p14="http://schemas.microsoft.com/office/powerpoint/2010/main" val="1258462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Design considerations, XMP to X3D MetadataSet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058676" cy="4909005"/>
          </a:xfrm>
        </p:spPr>
        <p:txBody>
          <a:bodyPr>
            <a:normAutofit fontScale="92500"/>
          </a:bodyPr>
          <a:lstStyle/>
          <a:p>
            <a:pPr marL="342900" indent="-342900">
              <a:buFont typeface="+mj-lt"/>
              <a:buAutoNum type="alphaLcPeriod"/>
            </a:pPr>
            <a:r>
              <a:rPr lang="en-US" dirty="0"/>
              <a:t>Precise and terse if using X3D4 XML encoding, compatible with X3D3 encoding</a:t>
            </a:r>
          </a:p>
          <a:p>
            <a:pPr marL="342900" indent="-342900">
              <a:buFont typeface="+mj-lt"/>
              <a:buAutoNum type="alphaLcPeriod"/>
            </a:pPr>
            <a:r>
              <a:rPr lang="en-US" dirty="0"/>
              <a:t>avoid containerField='metadata' wherever possible, note X3D4 XML schema</a:t>
            </a:r>
          </a:p>
          <a:p>
            <a:pPr marL="342900" indent="-342900">
              <a:buFont typeface="+mj-lt"/>
              <a:buAutoNum type="alphaLcPeriod"/>
            </a:pPr>
            <a:r>
              <a:rPr lang="en-US" dirty="0"/>
              <a:t>literal XMP values wherever possible, lossless</a:t>
            </a:r>
          </a:p>
          <a:p>
            <a:pPr marL="342900" indent="-342900">
              <a:buFont typeface="+mj-lt"/>
              <a:buAutoNum type="alphaLcPeriod"/>
            </a:pPr>
            <a:r>
              <a:rPr lang="en-US" dirty="0"/>
              <a:t>avoid nested quotes/apostrophes by using MetadataString name/value pairs</a:t>
            </a:r>
          </a:p>
          <a:p>
            <a:pPr marL="342900" indent="-342900">
              <a:buFont typeface="+mj-lt"/>
              <a:buAutoNum type="alphaLcPeriod"/>
            </a:pPr>
            <a:r>
              <a:rPr lang="en-US" dirty="0"/>
              <a:t>map XMP parent elements to MetadataSet, otherwise have typed Metadata* values wherever possible</a:t>
            </a:r>
          </a:p>
          <a:p>
            <a:pPr marL="342900" indent="-342900">
              <a:buFont typeface="+mj-lt"/>
              <a:buAutoNum type="alphaLcPeriod"/>
            </a:pPr>
            <a:r>
              <a:rPr lang="en-US" dirty="0"/>
              <a:t>push shared attributes such as xml:lang='</a:t>
            </a:r>
            <a:r>
              <a:rPr lang="en-US" dirty="0" err="1"/>
              <a:t>en</a:t>
            </a:r>
            <a:r>
              <a:rPr lang="en-US" dirty="0"/>
              <a:t>' as high as possible in hierarchy, since it applies to all children</a:t>
            </a:r>
          </a:p>
          <a:p>
            <a:pPr marL="342900" indent="-342900">
              <a:buFont typeface="+mj-lt"/>
              <a:buAutoNum type="alphaLcPeriod"/>
            </a:pPr>
            <a:r>
              <a:rPr lang="en-US" dirty="0"/>
              <a:t>assumptions: unquoted MFString values equal a single SFString array element, default Metadata* nodes are </a:t>
            </a:r>
            <a:r>
              <a:rPr lang="en-US" i="1" dirty="0"/>
              <a:t>always</a:t>
            </a:r>
            <a:r>
              <a:rPr lang="en-US" dirty="0"/>
              <a:t> containerField='value' for XMP info</a:t>
            </a:r>
          </a:p>
          <a:p>
            <a:pPr lvl="1"/>
            <a:r>
              <a:rPr lang="en-US" dirty="0"/>
              <a:t>(</a:t>
            </a:r>
            <a:r>
              <a:rPr lang="en-US" i="1" dirty="0"/>
              <a:t>only</a:t>
            </a:r>
            <a:r>
              <a:rPr lang="en-US" dirty="0"/>
              <a:t> XMP-specific metadata, no X3D-specific metadata explaining contained metadata)</a:t>
            </a:r>
          </a:p>
        </p:txBody>
      </p:sp>
    </p:spTree>
    <p:extLst>
      <p:ext uri="{BB962C8B-B14F-4D97-AF65-F5344CB8AC3E}">
        <p14:creationId xmlns:p14="http://schemas.microsoft.com/office/powerpoint/2010/main" val="20122366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X3D MetadataSet for XMP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https://x3dgraphics.com/examples/X3dForWebAuthors/Chapter15Metadata/XmpMetadataEmbeddedIndex.html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/>
              <a:t>Special-case example by Vince Marchetti</a:t>
            </a:r>
          </a:p>
          <a:p>
            <a:endParaRPr lang="en-US" dirty="0"/>
          </a:p>
          <a:p>
            <a:r>
              <a:rPr lang="en-US" dirty="0"/>
              <a:t>Basis for terseness are X3D4 (refinements for XML encoding)</a:t>
            </a:r>
          </a:p>
          <a:p>
            <a:endParaRPr lang="en-US" dirty="0"/>
          </a:p>
          <a:p>
            <a:r>
              <a:rPr lang="en-US" dirty="0"/>
              <a:t>Once pattern is set, show equivalent (more verbose) X3D3 as XML too</a:t>
            </a:r>
          </a:p>
        </p:txBody>
      </p:sp>
    </p:spTree>
    <p:extLst>
      <p:ext uri="{BB962C8B-B14F-4D97-AF65-F5344CB8AC3E}">
        <p14:creationId xmlns:p14="http://schemas.microsoft.com/office/powerpoint/2010/main" val="7076365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70" y="391886"/>
            <a:ext cx="12168504" cy="607664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523"/>
            <a:ext cx="10515600" cy="461991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/>
              <a:t>Correspondence between X3D Metadata nodes and RDF form</a:t>
            </a:r>
          </a:p>
        </p:txBody>
      </p:sp>
    </p:spTree>
    <p:extLst>
      <p:ext uri="{BB962C8B-B14F-4D97-AF65-F5344CB8AC3E}">
        <p14:creationId xmlns:p14="http://schemas.microsoft.com/office/powerpoint/2010/main" val="30799258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90132"/>
            <a:ext cx="12158360" cy="5317067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232848" cy="1052437"/>
          </a:xfrm>
        </p:spPr>
        <p:txBody>
          <a:bodyPr>
            <a:normAutofit fontScale="90000"/>
          </a:bodyPr>
          <a:lstStyle/>
          <a:p>
            <a:r>
              <a:rPr lang="en-US" dirty="0"/>
              <a:t>MetadataSet XML tree and corresponding X3D source</a:t>
            </a:r>
          </a:p>
        </p:txBody>
      </p:sp>
    </p:spTree>
    <p:extLst>
      <p:ext uri="{BB962C8B-B14F-4D97-AF65-F5344CB8AC3E}">
        <p14:creationId xmlns:p14="http://schemas.microsoft.com/office/powerpoint/2010/main" val="26864928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1454</TotalTime>
  <Words>926</Words>
  <Application>Microsoft Office PowerPoint</Application>
  <PresentationFormat>Widescreen</PresentationFormat>
  <Paragraphs>128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XMP Metadata Support  for X3D Models</vt:lpstr>
      <vt:lpstr>X3D models have two kinds of metadata</vt:lpstr>
      <vt:lpstr>Background: XMP</vt:lpstr>
      <vt:lpstr>Motivations: X3D inclusion of XMP metadata</vt:lpstr>
      <vt:lpstr>Initial encodings of XMP in X3D </vt:lpstr>
      <vt:lpstr>Design considerations, XMP to X3D MetadataSet</vt:lpstr>
      <vt:lpstr>Example X3D MetadataSet for XMP</vt:lpstr>
      <vt:lpstr>Correspondence between X3D Metadata nodes and RDF form</vt:lpstr>
      <vt:lpstr>MetadataSet XML tree and corresponding X3D source</vt:lpstr>
      <vt:lpstr>Conversions TODO #1</vt:lpstr>
      <vt:lpstr>Conversions TODO #2</vt:lpstr>
      <vt:lpstr>Questions</vt:lpstr>
      <vt:lpstr>Upcoming test case from Wikipedia</vt:lpstr>
      <vt:lpstr>Contact</vt:lpstr>
      <vt:lpstr>Contact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brutzman</dc:creator>
  <cp:lastModifiedBy>Brutzman, Donald (Don) (CIV)</cp:lastModifiedBy>
  <cp:revision>61</cp:revision>
  <dcterms:created xsi:type="dcterms:W3CDTF">2021-05-07T06:59:43Z</dcterms:created>
  <dcterms:modified xsi:type="dcterms:W3CDTF">2024-03-23T05:10:21Z</dcterms:modified>
</cp:coreProperties>
</file>