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81" r:id="rId5"/>
    <p:sldId id="268" r:id="rId6"/>
    <p:sldId id="259" r:id="rId7"/>
    <p:sldId id="261" r:id="rId8"/>
    <p:sldId id="270" r:id="rId9"/>
    <p:sldId id="267" r:id="rId10"/>
    <p:sldId id="266" r:id="rId11"/>
    <p:sldId id="277" r:id="rId12"/>
    <p:sldId id="278" r:id="rId13"/>
    <p:sldId id="280" r:id="rId14"/>
    <p:sldId id="264" r:id="rId15"/>
    <p:sldId id="276" r:id="rId16"/>
    <p:sldId id="265" r:id="rId17"/>
    <p:sldId id="260" r:id="rId18"/>
    <p:sldId id="282" r:id="rId19"/>
    <p:sldId id="286" r:id="rId20"/>
    <p:sldId id="288" r:id="rId21"/>
    <p:sldId id="275" r:id="rId22"/>
    <p:sldId id="289" r:id="rId23"/>
    <p:sldId id="279" r:id="rId24"/>
    <p:sldId id="262" r:id="rId25"/>
    <p:sldId id="263" r:id="rId26"/>
    <p:sldId id="274" r:id="rId27"/>
    <p:sldId id="271" r:id="rId28"/>
    <p:sldId id="272" r:id="rId29"/>
    <p:sldId id="273" r:id="rId30"/>
    <p:sldId id="284" r:id="rId31"/>
    <p:sldId id="285" r:id="rId32"/>
    <p:sldId id="269" r:id="rId33"/>
    <p:sldId id="287" r:id="rId34"/>
    <p:sldId id="28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388" autoAdjust="0"/>
  </p:normalViewPr>
  <p:slideViewPr>
    <p:cSldViewPr snapToGrid="0">
      <p:cViewPr varScale="1">
        <p:scale>
          <a:sx n="84" d="100"/>
          <a:sy n="84" d="100"/>
        </p:scale>
        <p:origin x="80" y="4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4F51F-BEE1-405A-9A5A-34FC446F94AE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818F9-9C10-4B6C-BF1E-360A7433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3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818F9-9C10-4B6C-BF1E-360A74337C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21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2656C-676F-44F3-A0B9-2BD3ACCED4B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08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818F9-9C10-4B6C-BF1E-360A74337C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20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818F9-9C10-4B6C-BF1E-360A74337C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49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Diagram?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818F9-9C10-4B6C-BF1E-360A74337C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69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Overlay boxes to match diagram?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818F9-9C10-4B6C-BF1E-360A74337C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74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818F9-9C10-4B6C-BF1E-360A74337C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01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818F9-9C10-4B6C-BF1E-360A74337C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61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818F9-9C10-4B6C-BF1E-360A74337C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8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818F9-9C10-4B6C-BF1E-360A74337C9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1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77358-5682-5422-8210-F8AA9848A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ADBCD-A12B-B29A-883D-F8A5C75FD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A449A-312D-1764-E56A-37E8D9267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C0A6-9E12-4562-B512-5EB1BF35B444}" type="datetime1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B5269-F48B-0BB1-F998-8F64DA7C9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F14-A484-AFB2-F6EC-51EFE3C0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Anim logo">
            <a:extLst>
              <a:ext uri="{FF2B5EF4-FFF2-40B4-BE49-F238E27FC236}">
                <a16:creationId xmlns:a16="http://schemas.microsoft.com/office/drawing/2014/main" id="{652A4190-7F71-A6D4-9075-BEEEA03BD0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215900"/>
            <a:ext cx="218122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X3D logo">
            <a:extLst>
              <a:ext uri="{FF2B5EF4-FFF2-40B4-BE49-F238E27FC236}">
                <a16:creationId xmlns:a16="http://schemas.microsoft.com/office/drawing/2014/main" id="{F4E7E2E4-EC30-684C-8728-ADE585BDFF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870" y="192088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9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3B8F5-9808-1153-9D1E-B43F58EA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CC85A-A76C-1F33-A62A-B8746E58E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582DE-784C-2702-F176-C4E13462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EBC-5553-417D-83E7-8F38A5321723}" type="datetime1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51EAB-8408-3AA7-F647-ED9A35E42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498D0-BA6B-599C-15A8-510E0ABB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7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0DA89C-FCEA-5A2A-06CE-AD26127AA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0ED2D-7200-E3E4-DBEE-AD8025676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B0C3C-4AB1-009B-52D9-7C97D6F33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A5B8-1B2E-4D0C-89B5-D4966B394A35}" type="datetime1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9CBD4-1D35-752D-2CA0-9B3B502B0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9EA5A-0EB2-1161-E06C-27D609A8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1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A71D2-C19B-836B-03C1-E8378E2C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6389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250D7-15C3-53BE-6E41-8602C68D8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DD66E-03A3-912B-EEAE-D33954C41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E2BB-5BB8-4A36-A18E-7821F45165AC}" type="datetime1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9CC95-0C20-26A7-3402-00AA0DFE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F4736-13CA-A57F-35D5-71D8F3133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654BDB-DDFD-7B53-1B3C-6C1E2A1BF953}"/>
              </a:ext>
            </a:extLst>
          </p:cNvPr>
          <p:cNvGrpSpPr/>
          <p:nvPr userDrawn="1"/>
        </p:nvGrpSpPr>
        <p:grpSpPr>
          <a:xfrm>
            <a:off x="10754799" y="489676"/>
            <a:ext cx="1346843" cy="1054915"/>
            <a:chOff x="10816582" y="230188"/>
            <a:chExt cx="1346843" cy="1054915"/>
          </a:xfrm>
        </p:grpSpPr>
        <p:pic>
          <p:nvPicPr>
            <p:cNvPr id="3074" name="Picture 2" descr="X3D logo">
              <a:extLst>
                <a:ext uri="{FF2B5EF4-FFF2-40B4-BE49-F238E27FC236}">
                  <a16:creationId xmlns:a16="http://schemas.microsoft.com/office/drawing/2014/main" id="{7392D5FD-3B46-AF1F-6E28-DA3363E8CF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5849" y="718345"/>
              <a:ext cx="1133516" cy="566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Anim logo">
              <a:extLst>
                <a:ext uri="{FF2B5EF4-FFF2-40B4-BE49-F238E27FC236}">
                  <a16:creationId xmlns:a16="http://schemas.microsoft.com/office/drawing/2014/main" id="{A2756DBB-D27F-A6BA-8E30-ADE40E044E5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6582" y="230188"/>
              <a:ext cx="1346843" cy="488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367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0264E-EAC7-BEC7-7032-FB0289F34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FED5A-11E9-9578-5E69-AB05DDBC5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D93B7-ED3C-A193-DAEB-BFABBAE16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0BD4-B1EC-4A5F-9210-1BE79D564C55}" type="datetime1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BF3BA-9FF8-002A-CC0B-D839D76B7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FD9BC-217A-6C99-F374-08C16ABE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6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4505-2571-4B77-2880-40B45DF79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9BB2-3F08-4FA0-CB0D-3A7437232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BC143-C990-4B10-D4D4-928434EFF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74816-5F6F-A24D-1DDC-3F4C18AE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BE25-3ED1-4968-8D0C-6D138A243574}" type="datetime1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4E3D9-065E-A38B-989B-4F15F0CD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5D754-4C08-FB72-9AAF-7A48F412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5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50C1F-2BDF-ED98-0B3B-3475E3998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6953A-4188-0221-BA0D-D5F5A5970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60CEE-CEB4-9BA3-4B69-B382413DD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FAB69-0508-07D6-C938-875107161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9EC72B-A0F8-6260-1818-9370500E0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A3E418-4173-CDD6-22A0-0CAD17E86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01AF-5CA0-4BFC-85F2-F38888D82048}" type="datetime1">
              <a:rPr lang="en-US" smtClean="0"/>
              <a:t>5/26/2026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F92B91-E3D4-EBDF-DA51-56FA50C2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04AE87-09D3-B56C-252E-4194FC12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7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09CDD-A0F4-9DBA-3715-4C98934B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643E36-6111-F583-1B63-388DC6FFF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02A5-86F7-406A-B2A2-5B14A88B6D50}" type="datetime1">
              <a:rPr lang="en-US" smtClean="0"/>
              <a:t>5/26/2026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582A5-35B7-D6A5-62B7-22EEE9045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440FC9-F741-7231-140C-08846FF8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2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0D0C6C-8D88-9161-F002-26620819C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E62E-7BEC-48E4-9ABE-55ABB1D5815A}" type="datetime1">
              <a:rPr lang="en-US" smtClean="0"/>
              <a:t>5/26/2026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B9A4F3-07CB-7107-C36F-48DE45209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9BF98-E31F-4800-838C-9DDE03B3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2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9CF84-92CF-67E2-523C-CDCE44B20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AD493-6837-C3F1-1463-82233037A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9E245-EE21-26C0-1979-C4E8BDE61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18E08-AE7C-8B8D-10A9-B4D53039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024D-11F6-4803-8BA0-3CC64244775E}" type="datetime1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4171F-0473-6004-4794-2581DA07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A64FF-AB25-EE76-F5CC-7DE64E99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4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62CB-F78C-F591-8AF0-FA028CFF4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DB78FD-38B4-A991-EFEC-785C2166B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11A9B-2A13-1AA9-A233-EA8AC44AE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66763-F0AD-83A8-F6FD-B6C048F86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4D3-3DD6-4FF2-8EEF-2AEFF4C71066}" type="datetime1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00952-DFC5-5EB4-F700-CB72C392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CE145-4C6D-B7D5-C42F-03DF9D30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7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00A5D0-1DEC-05BD-E5EA-38A5B4744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E1C26-7B01-AE4F-B2FC-7195EDA6D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AC257-0023-9446-5DC1-2C2F240C8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8E3A09-CA1F-4602-911B-785E2124F601}" type="datetime1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9DB8C-827C-53CB-18B8-35DF706C2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FBF32-8AE7-767E-AA69-31DBA0C21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2FAD20-6AEF-4B5E-9881-C010E5CB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5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3d.org/specifications/X3Dv4Draft/ISO-IEC19775-1v4.1-CD/Part01/components/networking.html#EXPORTStatement" TargetMode="External"/><Relationship Id="rId2" Type="http://schemas.openxmlformats.org/officeDocument/2006/relationships/hyperlink" Target="https://www.web3d.org/specifications/X3Dv4Draft/ISO-IEC19775-1v4.1-CD/Part01/components/networking.html#Inlin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ntis.web3d.org/view.php?id=1530" TargetMode="External"/><Relationship Id="rId4" Type="http://schemas.openxmlformats.org/officeDocument/2006/relationships/hyperlink" Target="https://www.web3d.org/specifications/X3Dv4Draft/ISO-IEC19775-1v4.1-CD/Part01/components/networking.html#IMPORTStatemen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#InlineGeometry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3d.org/x3d/content/examples/HumanoidAnimation/Characters/JinLOA4AnimatedIndex.html" TargetMode="External"/><Relationship Id="rId2" Type="http://schemas.openxmlformats.org/officeDocument/2006/relationships/hyperlink" Target="https://www.web3d.org/x3d/content/examples/HumanoidAnimation/Characters/JinLOA4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derextreme/medicalbones/blob/main/Scale.p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eb3d.org/x3d/content/examples/HumanoidAnimation/Bones/AllBonesCollectionIndex.html" TargetMode="External"/><Relationship Id="rId4" Type="http://schemas.openxmlformats.org/officeDocument/2006/relationships/hyperlink" Target="https://github.com/coderextreme/medicalbones/blob/main/CenterCoordinatePoints.p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3d.org/x3d/content/examples/HumanoidAnimation/Bones/AllBonesLOA5Skeletons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eb3d.org/x3d/content/examples/HumanoidAnimation/Characters/JinLOA4Index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web3d.org/x3d/content/examples/HumanoidAnimation/Bones/AllBonesLOA5SkeletonsIndex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b3d.org/x3d/content/examples/HumanoidAnimation/Bones/ComputeBoneOffsetsForJointCentersFlowchart.png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www.web3d.org/x3d/content/examples/HumanoidAnimation/javadoc/HumanoidAnimation/Bones/package-summary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web3d.org/specifications/java/X3DJSAIL.html" TargetMode="External"/><Relationship Id="rId5" Type="http://schemas.openxmlformats.org/officeDocument/2006/relationships/hyperlink" Target="https://www.web3d.org/x3d/content/examples/HumanoidAnimation/Bones/ComputeBoneOffsetsForJointCenters.java" TargetMode="External"/><Relationship Id="rId4" Type="http://schemas.openxmlformats.org/officeDocument/2006/relationships/hyperlink" Target="https://www.web3d.org/x3d/content/examples/HumanoidAnimation/Bones/ComputeBoneOffsetsForJointCenters.log.tx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3d.org/specifications/X3Dv4Draft/ISO-IEC19774/ISO-IEC19774-1/ISO-IEC19774-1v2.1/ISO-IEC19774-1v2.1-WD/Architecture/concepts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www.web3d.org/x3d/content/examples/HumanoidAnimation/Bones/AllBonesLOA5SkeletonsInlineAnimationX_ITE.html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s://www.web3d.org/x3d/content/examples/HumanoidAnimation/Bones/AllBonesLOA5SkeletonsInlineAnimation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eb3d.siggraph.org/2026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3d.org/specifications/X3Dv4Draft/ISO-IEC19775-1v4.1-CD/Part01/Architecture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tandards.ieee.org/industry-connections/activities/3d-body-process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don.brutzman@gmai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b3d.org/working-groups/hanim" TargetMode="External"/><Relationship Id="rId5" Type="http://schemas.openxmlformats.org/officeDocument/2006/relationships/hyperlink" Target="mailto:joedwil@earthlink.net" TargetMode="External"/><Relationship Id="rId4" Type="http://schemas.openxmlformats.org/officeDocument/2006/relationships/hyperlink" Target="https://relativemotion.info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web3d.org/x3d/content/examples/HumanoidAnimation/Medical/AnimatedAssembledHumanSkeletonIndex.html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web3d.org/x3d/content/examples/HumanoidAnimation/Medical/SkeletonCompleteNoNormals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web3d.org/x3d/content/examples/HumanoidAnimation/Medical/LaughingUppehttps:/www.web3d.org/x3d/content/examples/HumanoidAnimation/Medical/LaughingUpperSkeletonIndex.htmlrSkeletonIndex.html" TargetMode="External"/><Relationship Id="rId4" Type="http://schemas.openxmlformats.org/officeDocument/2006/relationships/hyperlink" Target="https://www.web3d.org/x3d/content/examples/HumanoidAnimation/Medical/LaughingUpperSkeletonIndex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3d.org/specifications/X3Dv4Draft/ISO-IEC19775-1v4.1-CD/Part01/Architecture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560CC-4B97-EDC3-DF97-23BE6DD49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335" y="1122362"/>
            <a:ext cx="10892481" cy="2937573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LOA5 Animated Humanoids </a:t>
            </a:r>
            <a:br>
              <a:rPr lang="en-US" dirty="0"/>
            </a:br>
            <a:r>
              <a:rPr lang="en-US" dirty="0"/>
              <a:t>using HAnim and X3D</a:t>
            </a:r>
            <a:br>
              <a:rPr lang="en-US" dirty="0"/>
            </a:br>
            <a:br>
              <a:rPr lang="en-US" sz="4900" dirty="0"/>
            </a:br>
            <a:r>
              <a:rPr lang="en-US" sz="4000" dirty="0"/>
              <a:t>Creating the Bones examples in HAnim Archive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A0B4E-2D3F-FE33-BFAB-03B0A718A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5996"/>
            <a:ext cx="9144000" cy="1991660"/>
          </a:xfrm>
        </p:spPr>
        <p:txBody>
          <a:bodyPr>
            <a:normAutofit fontScale="85000" lnSpcReduction="20000"/>
          </a:bodyPr>
          <a:lstStyle/>
          <a:p>
            <a:r>
              <a:rPr lang="en-US" sz="2900" dirty="0"/>
              <a:t>Don Brutzman and Joe D. Williams</a:t>
            </a:r>
          </a:p>
          <a:p>
            <a:r>
              <a:rPr lang="en-US" sz="2900" dirty="0"/>
              <a:t>Humanoid Animation (HAnim) Working Group</a:t>
            </a:r>
          </a:p>
          <a:p>
            <a:r>
              <a:rPr lang="en-US" sz="2900" dirty="0"/>
              <a:t>Web3D Consortium</a:t>
            </a:r>
          </a:p>
          <a:p>
            <a:endParaRPr lang="en-US" dirty="0"/>
          </a:p>
          <a:p>
            <a:r>
              <a:rPr lang="en-US" i="1"/>
              <a:t>draft</a:t>
            </a:r>
            <a:r>
              <a:rPr lang="en-US"/>
              <a:t>  27 </a:t>
            </a:r>
            <a:r>
              <a:rPr lang="en-US" dirty="0"/>
              <a:t>May 2026</a:t>
            </a:r>
          </a:p>
        </p:txBody>
      </p:sp>
    </p:spTree>
    <p:extLst>
      <p:ext uri="{BB962C8B-B14F-4D97-AF65-F5344CB8AC3E}">
        <p14:creationId xmlns:p14="http://schemas.microsoft.com/office/powerpoint/2010/main" val="161280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45E37-CA94-771F-D7B7-238828D1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Tools and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9DB67-0193-9BC1-9DA8-EF35DDB19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X3D-Edit Authoring Tool</a:t>
            </a:r>
          </a:p>
          <a:p>
            <a:r>
              <a:rPr lang="en-US" dirty="0"/>
              <a:t>Sunrize Editor with X_ITE Browser and X_ITE Playground Editor</a:t>
            </a:r>
          </a:p>
          <a:p>
            <a:r>
              <a:rPr lang="en-US" dirty="0"/>
              <a:t>X3DOM Browser and X3DOM Editor</a:t>
            </a:r>
          </a:p>
          <a:p>
            <a:r>
              <a:rPr lang="en-US" dirty="0"/>
              <a:t>X3D Documentation stylesheet producing HTML pages</a:t>
            </a:r>
          </a:p>
          <a:p>
            <a:r>
              <a:rPr lang="en-US" dirty="0"/>
              <a:t>X3D Quality Assurance (QA)  tests</a:t>
            </a:r>
          </a:p>
          <a:p>
            <a:r>
              <a:rPr lang="en-US" dirty="0"/>
              <a:t>X3D Example Archives for Humanoid Animation models</a:t>
            </a:r>
          </a:p>
          <a:p>
            <a:r>
              <a:rPr lang="en-US" dirty="0"/>
              <a:t>Additional utility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6E6F5-C1D6-367A-1911-6CE1CA22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10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9D4E60-486F-A7C5-CCCE-366533639C4F}"/>
              </a:ext>
            </a:extLst>
          </p:cNvPr>
          <p:cNvGrpSpPr/>
          <p:nvPr/>
        </p:nvGrpSpPr>
        <p:grpSpPr>
          <a:xfrm>
            <a:off x="146304" y="73385"/>
            <a:ext cx="2475042" cy="369332"/>
            <a:chOff x="146304" y="73385"/>
            <a:chExt cx="2475042" cy="3693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26CEE8-3E60-AB4E-8C48-544DB0E6D336}"/>
                </a:ext>
              </a:extLst>
            </p:cNvPr>
            <p:cNvSpPr txBox="1"/>
            <p:nvPr/>
          </p:nvSpPr>
          <p:spPr>
            <a:xfrm>
              <a:off x="146304" y="73385"/>
              <a:ext cx="1031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X3D 4.1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249D51-1C9C-E007-0E2B-1EEBDAED9A22}"/>
                </a:ext>
              </a:extLst>
            </p:cNvPr>
            <p:cNvSpPr txBox="1"/>
            <p:nvPr/>
          </p:nvSpPr>
          <p:spPr>
            <a:xfrm>
              <a:off x="1177747" y="73385"/>
              <a:ext cx="14435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HAnim v2.1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1602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BF1BD-1C74-5C2E-56B2-D8C9F33C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Inline, EXPORT and IMPORT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033AE-79F3-A8C0-81D6-15C2DFB53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00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hlinkClick r:id="rId2"/>
              </a:rPr>
              <a:t>Inline node</a:t>
            </a:r>
            <a:r>
              <a:rPr lang="en-US" b="1" dirty="0"/>
              <a:t> </a:t>
            </a:r>
            <a:r>
              <a:rPr lang="en-US" dirty="0"/>
              <a:t>is essential for model re-use, composition and scalability</a:t>
            </a:r>
          </a:p>
          <a:p>
            <a:pPr lvl="1"/>
            <a:r>
              <a:rPr lang="en-US" dirty="0"/>
              <a:t>Loads a model and embeds it in the current scene graph</a:t>
            </a:r>
          </a:p>
          <a:p>
            <a:pPr lvl="1"/>
            <a:r>
              <a:rPr lang="en-US" dirty="0"/>
              <a:t>Support for X3D XML, ClassicVRML, JSON, and binary encodings</a:t>
            </a:r>
          </a:p>
          <a:p>
            <a:pPr lvl="1"/>
            <a:r>
              <a:rPr lang="en-US" dirty="0"/>
              <a:t>Support for glTF 2.0 either in JSON or binary encoding</a:t>
            </a:r>
          </a:p>
          <a:p>
            <a:pPr marL="0" indent="0">
              <a:buNone/>
            </a:pPr>
            <a:r>
              <a:rPr lang="en-US" b="1" dirty="0">
                <a:hlinkClick r:id="rId3"/>
              </a:rPr>
              <a:t>EXPORT statement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Allows an author to specify nodes in the model that can be directly accessed at run time for animation purposes (e.g. HAnimHumanoid)</a:t>
            </a:r>
          </a:p>
          <a:p>
            <a:pPr marL="0" indent="0">
              <a:buNone/>
            </a:pPr>
            <a:r>
              <a:rPr lang="en-US" b="1" dirty="0">
                <a:hlinkClick r:id="rId4"/>
              </a:rPr>
              <a:t>IMPORT statement</a:t>
            </a:r>
            <a:endParaRPr lang="en-US" b="1" dirty="0"/>
          </a:p>
          <a:p>
            <a:pPr lvl="1"/>
            <a:r>
              <a:rPr lang="en-US" dirty="0"/>
              <a:t>Allows next author to gain access to those </a:t>
            </a:r>
            <a:r>
              <a:rPr lang="en-US" dirty="0" err="1"/>
              <a:t>EXPORTed</a:t>
            </a:r>
            <a:r>
              <a:rPr lang="en-US" dirty="0"/>
              <a:t> nodes of Inline model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Mantis Issue 1530</a:t>
            </a:r>
            <a:r>
              <a:rPr lang="en-US" dirty="0"/>
              <a:t> shows simplified mechanisms for humanoids to avoid duplicative statements beyond top-level HAnimHumanoid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B90AF-A42E-9DFF-1FC1-3B21EE7D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b="1" smtClean="0"/>
              <a:t>11</a:t>
            </a:fld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4238F-A7F7-2B7F-9224-4BAEC545A086}"/>
              </a:ext>
            </a:extLst>
          </p:cNvPr>
          <p:cNvSpPr txBox="1"/>
          <p:nvPr/>
        </p:nvSpPr>
        <p:spPr>
          <a:xfrm>
            <a:off x="146304" y="180459"/>
            <a:ext cx="103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X3D 4.1</a:t>
            </a:r>
          </a:p>
        </p:txBody>
      </p:sp>
    </p:spTree>
    <p:extLst>
      <p:ext uri="{BB962C8B-B14F-4D97-AF65-F5344CB8AC3E}">
        <p14:creationId xmlns:p14="http://schemas.microsoft.com/office/powerpoint/2010/main" val="694936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6BEB-3673-90D1-5C4B-EA0C60A1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InlineGeometry</a:t>
            </a:r>
            <a:r>
              <a:rPr lang="en-US" dirty="0"/>
              <a:t> retrieves mesh 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7C8D6-7EC6-1B63-21DC-41E22C763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19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hlinkClick r:id="rId2" action="ppaction://hlinkfile"/>
              </a:rPr>
              <a:t>InlineGeometry</a:t>
            </a:r>
            <a:r>
              <a:rPr lang="en-US" dirty="0"/>
              <a:t> is a newly proposed and implemented node</a:t>
            </a:r>
          </a:p>
          <a:p>
            <a:pPr lvl="1"/>
            <a:r>
              <a:rPr lang="en-US" dirty="0"/>
              <a:t>Retrieves geometry only, typically providing a mesh of polygons</a:t>
            </a:r>
          </a:p>
          <a:p>
            <a:pPr lvl="1"/>
            <a:r>
              <a:rPr lang="en-US" dirty="0"/>
              <a:t>Initially designed to support STL and PLY formats for 3D printing,</a:t>
            </a:r>
          </a:p>
          <a:p>
            <a:pPr lvl="1"/>
            <a:r>
              <a:rPr lang="en-US" dirty="0"/>
              <a:t>Also usable with X3D, VRML, and possibly other file formats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Benefits</a:t>
            </a:r>
          </a:p>
          <a:p>
            <a:pPr lvl="1"/>
            <a:r>
              <a:rPr lang="en-US" dirty="0"/>
              <a:t>Allows application of independent Appearance and Material nodes (e.g. blue)</a:t>
            </a:r>
          </a:p>
          <a:p>
            <a:pPr lvl="1"/>
            <a:r>
              <a:rPr lang="en-US" dirty="0"/>
              <a:t>Avoids retrieving any other unrelated (or unwanted) X3D nodes in the remote model that Inline IMPORT might return, avoiding clutter and confusion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InlineGeometry allows authors to create a custom HAnimHumanoid that only re-uses HAnimSegment geometry of interest</a:t>
            </a:r>
          </a:p>
          <a:p>
            <a:pPr lvl="1"/>
            <a:r>
              <a:rPr lang="en-US" dirty="0"/>
              <a:t>EXPORT and IMPORT statements no longer pertain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E2439-9A51-4CB6-946C-88C1C713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9667E8-DE20-E299-DA97-5830AD674A3A}"/>
              </a:ext>
            </a:extLst>
          </p:cNvPr>
          <p:cNvSpPr txBox="1"/>
          <p:nvPr/>
        </p:nvSpPr>
        <p:spPr>
          <a:xfrm>
            <a:off x="146304" y="180459"/>
            <a:ext cx="103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X3D 4.1</a:t>
            </a:r>
          </a:p>
        </p:txBody>
      </p:sp>
    </p:spTree>
    <p:extLst>
      <p:ext uri="{BB962C8B-B14F-4D97-AF65-F5344CB8AC3E}">
        <p14:creationId xmlns:p14="http://schemas.microsoft.com/office/powerpoint/2010/main" val="3054655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21B4-76F2-FA19-3B35-353292D8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Resizing an HAnim skeleton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EE2F0-9668-5B42-500B-D0B81F070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76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Original </a:t>
            </a:r>
            <a:r>
              <a:rPr lang="en-US" dirty="0">
                <a:hlinkClick r:id="rId2"/>
              </a:rPr>
              <a:t>JinLOA4.x3d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JinLOA4Animated.x3d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… which served as HAnim hierarchy template for Bones model</a:t>
            </a:r>
          </a:p>
          <a:p>
            <a:endParaRPr lang="en-US" dirty="0"/>
          </a:p>
          <a:p>
            <a:r>
              <a:rPr lang="en-US" dirty="0"/>
              <a:t>After inserting individual bones, necessary to adjust joint center of rotations so that skeleton with bone segments of different lengths can re-use the same animations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Expectation worth future testing:  since HAnim animations are primarily about rotations, with position handled at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humanoid_root</a:t>
            </a:r>
            <a:r>
              <a:rPr lang="en-US" dirty="0"/>
              <a:t> HAnimJoint node, we expect that different sets of animations will work equivalently for different humanoids each having different size scales</a:t>
            </a:r>
          </a:p>
          <a:p>
            <a:pPr lvl="1"/>
            <a:r>
              <a:rPr lang="en-US" dirty="0"/>
              <a:t>TODO show this.  Maybe we have one already??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1522C-5699-362B-4F48-EFBACF10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06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5D4E4-A414-26E6-2750-6911C3A98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availability of HAnim Bone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D4D68-976F-EF8B-217D-E34F6644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29109" cy="46672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300" dirty="0"/>
              <a:t>Realization we had a complete legacy set of bones – so, why not use it?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Damon’s original models: each bone in inches, in place (circa Web3D 2004)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Several generations of models in X3D Example archives, several rounds of incremental modification, we gradually figured out best authoring patterns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Since original bones models originally in inches, John rescaled values to meters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John then recentered Coordinate points to local origin, then added  parent Transform to restore position of each bone relative to Humanoid center at 0 0 0</a:t>
            </a:r>
          </a:p>
          <a:p>
            <a:pPr lvl="1"/>
            <a:r>
              <a:rPr lang="en-US" dirty="0">
                <a:hlinkClick r:id="rId3"/>
              </a:rPr>
              <a:t>Scale.py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CenterCoordinatePoints.py</a:t>
            </a:r>
            <a:r>
              <a:rPr lang="en-US" dirty="0"/>
              <a:t> source, these were essential contributions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Add TouchSensor visualization: hover descriptions, blue lighting, viewpoint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The </a:t>
            </a:r>
            <a:r>
              <a:rPr lang="en-US" dirty="0">
                <a:hlinkClick r:id="rId5"/>
              </a:rPr>
              <a:t>AllBonesCollection.x3d</a:t>
            </a:r>
            <a:r>
              <a:rPr lang="en-US" dirty="0"/>
              <a:t> model shows that all bones are positioned OK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Note that all current and derived work is open source with no restrictions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80BC6-9218-DF31-08D8-11CB610C0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35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3C87F-F6BF-3273-72C5-6044903E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Production workflow to create HAnim skeleton </a:t>
            </a:r>
            <a:r>
              <a:rPr lang="en-US" sz="3600" dirty="0">
                <a:hlinkClick r:id="rId3"/>
              </a:rPr>
              <a:t>AllBonesLOA5Skeletons.x3d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F7740E-7235-4F95-D4AE-8D855F53C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68000" cy="489585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Copy an empty humanoid hierarchy (using </a:t>
            </a:r>
            <a:r>
              <a:rPr lang="en-US" dirty="0">
                <a:hlinkClick r:id="rId4"/>
              </a:rPr>
              <a:t>JinLOA4</a:t>
            </a:r>
            <a:r>
              <a:rPr lang="en-US" dirty="0"/>
              <a:t> as template)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Ensure all geometry in meters, aligned with HAnim coordinate system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Apply name fields matching DEF prefixes within new HAnimHumanoid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Retrieve, insert correct geometry within each Joint, Segment tree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Inline</a:t>
            </a:r>
            <a:r>
              <a:rPr lang="en-US" dirty="0"/>
              <a:t> for prepositioned models (left-side </a:t>
            </a:r>
            <a:r>
              <a:rPr lang="en-US" i="1" dirty="0"/>
              <a:t>white skeleton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InlineGeometry</a:t>
            </a:r>
            <a:r>
              <a:rPr lang="en-US" dirty="0"/>
              <a:t> for zero-centered meshes, then Appearance/Material throughout (right-side </a:t>
            </a:r>
            <a:r>
              <a:rPr lang="en-US" i="1" dirty="0"/>
              <a:t>blue skeleton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Adjust HAnimJoint center fields to match centers of rotation</a:t>
            </a:r>
          </a:p>
          <a:p>
            <a:pPr lvl="1"/>
            <a:r>
              <a:rPr lang="en-US" dirty="0"/>
              <a:t>So far, LOA-0 and LOA-1 joint center adjustments are complete, more to follow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Test visually at each step for correct placement, with animations showing that joint rotations work correctly for each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X3D-Edit and visualization essential throughout</a:t>
            </a:r>
          </a:p>
          <a:p>
            <a:pPr lvl="1"/>
            <a:r>
              <a:rPr lang="en-US" dirty="0"/>
              <a:t>Careful examination, frequent XML validation, Quality Assurance (QA)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36774-C39E-6A99-398F-7B22F79D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12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5C2F-CCEA-0D6F-9090-3CC5CBE6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Example HAnim/X3D for absolute Inline models and relative InlineGeometry meshes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6F5DB-1D78-74FB-13BD-EDB5F3565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>
                <a:hlinkClick r:id="rId2"/>
              </a:rPr>
              <a:t>X3D Example Archives: </a:t>
            </a:r>
            <a:r>
              <a:rPr lang="en-US" dirty="0">
                <a:hlinkClick r:id="rId2"/>
              </a:rPr>
              <a:t>Humanoid Animation, Bones, 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All Bones LOA 5 Skeletons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AAB7EC-24D4-AAE3-02BE-CC441158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7376DD-B8A7-C19A-C6BA-499F53958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690688"/>
            <a:ext cx="8077200" cy="41248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74C244-A7A2-2F5B-56FF-261A0E2E0853}"/>
              </a:ext>
            </a:extLst>
          </p:cNvPr>
          <p:cNvSpPr txBox="1"/>
          <p:nvPr/>
        </p:nvSpPr>
        <p:spPr>
          <a:xfrm>
            <a:off x="600893" y="6019728"/>
            <a:ext cx="1023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Online example: </a:t>
            </a:r>
            <a:r>
              <a:rPr lang="en-US" dirty="0">
                <a:hlinkClick r:id="rId2"/>
              </a:rPr>
              <a:t>AllBonesLOA5Skeletons</a:t>
            </a:r>
            <a:endParaRPr lang="en-US" dirty="0"/>
          </a:p>
          <a:p>
            <a:pPr algn="ctr"/>
            <a:r>
              <a:rPr lang="en-US" dirty="0"/>
              <a:t>Both of these models apply exact same HAnimHumanoid, HAnimJoint, HAnimSegment structures</a:t>
            </a:r>
          </a:p>
        </p:txBody>
      </p:sp>
    </p:spTree>
    <p:extLst>
      <p:ext uri="{BB962C8B-B14F-4D97-AF65-F5344CB8AC3E}">
        <p14:creationId xmlns:p14="http://schemas.microsoft.com/office/powerpoint/2010/main" val="1103517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83AA3-F5CE-3AC2-B498-98FA7D1F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302876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Design pattern</a:t>
            </a:r>
            <a:br>
              <a:rPr lang="en-US" sz="3800" dirty="0"/>
            </a:br>
            <a:br>
              <a:rPr lang="en-US" sz="3800" dirty="0"/>
            </a:br>
            <a:r>
              <a:rPr lang="en-US" sz="3800" dirty="0"/>
              <a:t> Scene graph: HAnimJoint, </a:t>
            </a:r>
            <a:br>
              <a:rPr lang="en-US" sz="3800" dirty="0"/>
            </a:br>
            <a:r>
              <a:rPr lang="en-US" sz="3800" dirty="0"/>
              <a:t>HAnimSegment repeats for fully named skeleton hierarchy</a:t>
            </a:r>
            <a:br>
              <a:rPr lang="en-US" sz="3800" dirty="0"/>
            </a:br>
            <a:br>
              <a:rPr lang="en-US" sz="3800" dirty="0"/>
            </a:br>
            <a:r>
              <a:rPr lang="en-US" sz="3800" dirty="0">
                <a:solidFill>
                  <a:schemeClr val="accent4"/>
                </a:solidFill>
              </a:rPr>
              <a:t>HAnimJoint center of rotation adjustments must be added </a:t>
            </a:r>
            <a:br>
              <a:rPr lang="en-US" sz="3800" dirty="0">
                <a:solidFill>
                  <a:schemeClr val="accent4"/>
                </a:solidFill>
              </a:rPr>
            </a:br>
            <a:r>
              <a:rPr lang="en-US" sz="2600" dirty="0">
                <a:solidFill>
                  <a:schemeClr val="accent4"/>
                </a:solidFill>
              </a:rPr>
              <a:t>for each Inline model </a:t>
            </a:r>
            <a:br>
              <a:rPr lang="en-US" sz="2700" dirty="0">
                <a:solidFill>
                  <a:schemeClr val="accent4"/>
                </a:solidFill>
              </a:rPr>
            </a:br>
            <a:r>
              <a:rPr lang="en-US" sz="2600" dirty="0">
                <a:solidFill>
                  <a:schemeClr val="accent4"/>
                </a:solidFill>
              </a:rPr>
              <a:t>(or InlineGeometry mesh)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5A0D86-8DF1-D29D-266E-2BD801D5C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948" y="0"/>
            <a:ext cx="9027182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55CB3FE-DF64-C104-F761-67EDEA1C1F02}"/>
              </a:ext>
            </a:extLst>
          </p:cNvPr>
          <p:cNvGrpSpPr/>
          <p:nvPr/>
        </p:nvGrpSpPr>
        <p:grpSpPr>
          <a:xfrm>
            <a:off x="3278655" y="817418"/>
            <a:ext cx="8889124" cy="5797095"/>
            <a:chOff x="3302877" y="817418"/>
            <a:chExt cx="8889124" cy="57970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46B605-8E7B-6869-DD29-38186379D8E9}"/>
                </a:ext>
              </a:extLst>
            </p:cNvPr>
            <p:cNvSpPr/>
            <p:nvPr/>
          </p:nvSpPr>
          <p:spPr>
            <a:xfrm>
              <a:off x="3302877" y="817418"/>
              <a:ext cx="8889124" cy="571884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478559-E9B4-BBB3-8BCC-0F81EC1CAABA}"/>
                </a:ext>
              </a:extLst>
            </p:cNvPr>
            <p:cNvSpPr txBox="1"/>
            <p:nvPr/>
          </p:nvSpPr>
          <p:spPr>
            <a:xfrm>
              <a:off x="8297333" y="2921194"/>
              <a:ext cx="3793068" cy="36933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HAnimJoint (transform)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HAnimSegment (shape)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HAnimSegment (shape)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HAnimSegment (shape)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HAnimSegment (shape)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HAnimSegment (shape)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/>
                <a:t>HAnimJoint  (transform)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en-US" dirty="0"/>
                <a:t>HAnimSegment (shape)</a:t>
              </a:r>
            </a:p>
            <a:p>
              <a:pPr lvl="2"/>
              <a:endParaRPr lang="en-US" dirty="0"/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en-US" dirty="0"/>
                <a:t>HAnimJoint  (transform)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dirty="0"/>
                <a:t>etc. etc. etc.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5B6799-A155-6665-55B6-6F62912196DC}"/>
              </a:ext>
            </a:extLst>
          </p:cNvPr>
          <p:cNvGrpSpPr/>
          <p:nvPr/>
        </p:nvGrpSpPr>
        <p:grpSpPr>
          <a:xfrm>
            <a:off x="3725333" y="1565564"/>
            <a:ext cx="8365068" cy="1370315"/>
            <a:chOff x="3725333" y="1565564"/>
            <a:chExt cx="8365068" cy="137031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27124F-8038-4311-3820-1BCC43877701}"/>
                </a:ext>
              </a:extLst>
            </p:cNvPr>
            <p:cNvGrpSpPr/>
            <p:nvPr/>
          </p:nvGrpSpPr>
          <p:grpSpPr>
            <a:xfrm>
              <a:off x="3725333" y="1943100"/>
              <a:ext cx="8365068" cy="866697"/>
              <a:chOff x="3725333" y="1943100"/>
              <a:chExt cx="8365068" cy="86669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993F39-89E8-6BDA-F3A1-8B9B0ECD86B3}"/>
                  </a:ext>
                </a:extLst>
              </p:cNvPr>
              <p:cNvSpPr txBox="1"/>
              <p:nvPr/>
            </p:nvSpPr>
            <p:spPr>
              <a:xfrm>
                <a:off x="9053362" y="2101911"/>
                <a:ext cx="267546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4"/>
                    </a:solidFill>
                  </a:rPr>
                  <a:t>Compute HAnimJoint </a:t>
                </a:r>
              </a:p>
              <a:p>
                <a:pPr algn="ctr"/>
                <a:r>
                  <a:rPr lang="en-US" sz="2000" dirty="0">
                    <a:solidFill>
                      <a:schemeClr val="accent4"/>
                    </a:solidFill>
                  </a:rPr>
                  <a:t>centers of rotation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950835-E405-E9D5-EFCA-F016454ECFDC}"/>
                  </a:ext>
                </a:extLst>
              </p:cNvPr>
              <p:cNvSpPr/>
              <p:nvPr/>
            </p:nvSpPr>
            <p:spPr>
              <a:xfrm>
                <a:off x="3725333" y="1943100"/>
                <a:ext cx="8365068" cy="833967"/>
              </a:xfrm>
              <a:prstGeom prst="rect">
                <a:avLst/>
              </a:prstGeom>
              <a:noFill/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E10719-E8C6-40B0-46CC-DDCC3C0E0413}"/>
                </a:ext>
              </a:extLst>
            </p:cNvPr>
            <p:cNvSpPr/>
            <p:nvPr/>
          </p:nvSpPr>
          <p:spPr>
            <a:xfrm>
              <a:off x="5992091" y="1565564"/>
              <a:ext cx="2369127" cy="227831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D47570-5A04-D7C3-A673-BAE05441772C}"/>
                </a:ext>
              </a:extLst>
            </p:cNvPr>
            <p:cNvSpPr/>
            <p:nvPr/>
          </p:nvSpPr>
          <p:spPr>
            <a:xfrm>
              <a:off x="7130911" y="2777711"/>
              <a:ext cx="2740453" cy="158168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DF06F2B-6EA7-4A20-5747-EB8ACF588213}"/>
              </a:ext>
            </a:extLst>
          </p:cNvPr>
          <p:cNvSpPr txBox="1"/>
          <p:nvPr/>
        </p:nvSpPr>
        <p:spPr>
          <a:xfrm>
            <a:off x="10614704" y="448086"/>
            <a:ext cx="155307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Scene  graph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CA26B-AACD-FD37-CE51-9F21BDC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9853"/>
            <a:ext cx="2737649" cy="365125"/>
          </a:xfrm>
        </p:spPr>
        <p:txBody>
          <a:bodyPr/>
          <a:lstStyle/>
          <a:p>
            <a:fld id="{A32FAD20-6AEF-4B5E-9881-C010E5CBD7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2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91EBE-DA31-99E3-FE09-E4DB26AE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how comment blocks computed</a:t>
            </a:r>
            <a:br>
              <a:rPr lang="en-US" dirty="0"/>
            </a:br>
            <a:r>
              <a:rPr lang="en-US" dirty="0"/>
              <a:t>Show construction of test interpolators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C15E7-4350-4B74-A55B-A89AF3E81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201400" cy="50323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cs typeface="Courier New" panose="02070309020205020404" pitchFamily="49" charset="0"/>
              </a:rPr>
              <a:t>Copy + paste, then arithmetic performed to compute joint center for each bone: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&lt;!-- l_tibia.x3d is knee bone used to adjust and match joint socket: --&gt;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&lt;!-- l_tibia.x3d + translation +0.0858 +0.2663 -0.0542 --&gt;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&lt;!-- l_tibia.x3d adjusted axes +0.0000 +0.1970 +0.0200 --&gt;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&lt;!-- l_tibia.x3d =joint center +0.0858 +0.4633 -0.0342 --&gt;</a:t>
            </a:r>
          </a:p>
          <a:p>
            <a:endParaRPr lang="en-US" dirty="0"/>
          </a:p>
          <a:p>
            <a:r>
              <a:rPr lang="en-US" dirty="0"/>
              <a:t>Next: Java program that computes these values for existing scenes, generating appropriate comments for remaining unadjusted scenes used in LOA2, 3 and 4 animations.  Now working, with fine tuning.</a:t>
            </a:r>
          </a:p>
          <a:p>
            <a:r>
              <a:rPr lang="en-US" dirty="0"/>
              <a:t>As axis of rotation is determined for each bone, the program integrates those </a:t>
            </a:r>
            <a:r>
              <a:rPr lang="en-US" dirty="0" err="1"/>
              <a:t>axisOffset</a:t>
            </a:r>
            <a:r>
              <a:rPr lang="en-US" dirty="0"/>
              <a:t> values with the parent Joint</a:t>
            </a:r>
          </a:p>
          <a:p>
            <a:r>
              <a:rPr lang="en-US" dirty="0"/>
              <a:t>This is difficult and tedious… thus a great candidate for tool support!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CECD4-A9AD-2F60-459A-61F91777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09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036AE6-9529-1F1F-7E2B-DF41F95BF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86" y="136525"/>
            <a:ext cx="12034949" cy="5752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ComputeBoneOffsetsForJointCenters.java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0146F-C1EE-A74F-1126-B6FC069A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3B94C5-98D7-09FF-6DB3-5B0C77822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9" y="917196"/>
            <a:ext cx="7749404" cy="59193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CBA01C-AD52-D870-D35E-097678FF9F5B}"/>
              </a:ext>
            </a:extLst>
          </p:cNvPr>
          <p:cNvSpPr txBox="1"/>
          <p:nvPr/>
        </p:nvSpPr>
        <p:spPr>
          <a:xfrm>
            <a:off x="8277287" y="853844"/>
            <a:ext cx="35430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HAnimHumanoid X3D model with comprehensive skeleton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X3D models archived in </a:t>
            </a:r>
            <a:r>
              <a:rPr lang="en-US" dirty="0">
                <a:hlinkClick r:id="rId4"/>
              </a:rPr>
              <a:t>Bones</a:t>
            </a:r>
            <a:r>
              <a:rPr lang="en-US" dirty="0"/>
              <a:t> directory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Correlate values, Inline to Joint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Updated Joint centers applied to input skeleton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Console log</a:t>
            </a:r>
            <a:r>
              <a:rPr lang="en-US" dirty="0"/>
              <a:t> of changes</a:t>
            </a:r>
          </a:p>
          <a:p>
            <a:endParaRPr lang="en-US" dirty="0">
              <a:hlinkClick r:id="rId5"/>
            </a:endParaRPr>
          </a:p>
          <a:p>
            <a:r>
              <a:rPr lang="en-US" b="1" dirty="0">
                <a:hlinkClick r:id="rId5"/>
              </a:rPr>
              <a:t>Program source code</a:t>
            </a:r>
            <a:r>
              <a:rPr lang="en-US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model loading, validation, data structures provided by </a:t>
            </a:r>
            <a:r>
              <a:rPr lang="en-US" dirty="0">
                <a:hlinkClick r:id="rId6"/>
              </a:rPr>
              <a:t>X3DJSAIL X3D Java SAI Library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Javadoc</a:t>
            </a:r>
            <a:r>
              <a:rPr lang="en-US" dirty="0"/>
              <a:t>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Program Flowchart </a:t>
            </a:r>
            <a:r>
              <a:rPr lang="en-US" dirty="0"/>
              <a:t>(this figure)</a:t>
            </a:r>
          </a:p>
        </p:txBody>
      </p:sp>
    </p:spTree>
    <p:extLst>
      <p:ext uri="{BB962C8B-B14F-4D97-AF65-F5344CB8AC3E}">
        <p14:creationId xmlns:p14="http://schemas.microsoft.com/office/powerpoint/2010/main" val="296657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D16C2-2B9A-63C3-8851-A16F2BDA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Humanoid Animation (HAnim)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3D295-6B7E-8355-C984-60C400A53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HAnim is an abstract representation for modeling 3D articulated figures, including but not limited to human beings.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HAnim specification is an International Standard that describes a standard way of representing humanoids.  When followed, HAnim allows human figures created with modelling tools from one developer to be animated using tools from another developer.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HAnim is directly implemented in the X3D Architecture with examples that are widely available and deployable.</a:t>
            </a:r>
          </a:p>
          <a:p>
            <a:r>
              <a:rPr lang="en-US" dirty="0">
                <a:hlinkClick r:id="rId2"/>
              </a:rPr>
              <a:t>HAnim Architecture draft v4.1</a:t>
            </a:r>
            <a:r>
              <a:rPr lang="en-US" dirty="0"/>
              <a:t> is tracking current developments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C13C4-A056-F65F-A0E1-64BC0547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72DF1-0F7C-6ABD-1365-2385AAFFB262}"/>
              </a:ext>
            </a:extLst>
          </p:cNvPr>
          <p:cNvSpPr txBox="1"/>
          <p:nvPr/>
        </p:nvSpPr>
        <p:spPr>
          <a:xfrm>
            <a:off x="146304" y="73385"/>
            <a:ext cx="151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088152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7EB409-C329-8FF2-2EB6-B9C8082B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ongoing progress in this effort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A9649F-80E3-682C-8DCA-E9E4FEB31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82881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Correctness confirmed for LOA-1, namely 2 dozen bones out of many</a:t>
            </a:r>
          </a:p>
          <a:p>
            <a:pPr marL="457200" lvl="1" indent="0">
              <a:buNone/>
            </a:pPr>
            <a:r>
              <a:rPr lang="en-US" dirty="0"/>
              <a:t>HAnimJoint nodes           #150 total</a:t>
            </a:r>
          </a:p>
          <a:p>
            <a:pPr marL="457200" lvl="1" indent="0">
              <a:buNone/>
            </a:pPr>
            <a:r>
              <a:rPr lang="en-US" dirty="0"/>
              <a:t>hierarchy levels                     28 deep</a:t>
            </a:r>
          </a:p>
          <a:p>
            <a:pPr marL="457200" lvl="1" indent="0">
              <a:buNone/>
            </a:pPr>
            <a:r>
              <a:rPr lang="en-US" dirty="0"/>
              <a:t>HAnimSegment nodes  #251 total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Next, will visually inspect and modify all LOA-2, LOA-3, LOA-5 bones to compute each </a:t>
            </a:r>
            <a:r>
              <a:rPr lang="en-US" i="1" dirty="0" err="1"/>
              <a:t>axisOffsetTransform</a:t>
            </a:r>
            <a:r>
              <a:rPr lang="en-US" dirty="0"/>
              <a:t> adjustment to parent HAnimJoint</a:t>
            </a:r>
          </a:p>
          <a:p>
            <a:pPr lvl="1"/>
            <a:r>
              <a:rPr lang="en-US" dirty="0"/>
              <a:t>TODO: try to show each successive LOA with axes displayed, once possible</a:t>
            </a:r>
          </a:p>
          <a:p>
            <a:endParaRPr lang="en-US" dirty="0"/>
          </a:p>
          <a:p>
            <a:r>
              <a:rPr lang="en-US" dirty="0"/>
              <a:t>Result: fully capable human LOA-5 model with all joints and bones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B858A8-9737-9D05-8CE1-DA62A8808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8F6521-55EE-AB32-C206-8F72D8814317}"/>
              </a:ext>
            </a:extLst>
          </p:cNvPr>
          <p:cNvSpPr txBox="1"/>
          <p:nvPr/>
        </p:nvSpPr>
        <p:spPr>
          <a:xfrm>
            <a:off x="5987252" y="2319296"/>
            <a:ext cx="170768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fully detailed</a:t>
            </a:r>
          </a:p>
          <a:p>
            <a:pPr algn="ctr"/>
            <a:r>
              <a:rPr lang="en-US" dirty="0"/>
              <a:t>LOA-5 skeleton</a:t>
            </a:r>
          </a:p>
          <a:p>
            <a:pPr algn="ctr"/>
            <a:r>
              <a:rPr lang="en-US" dirty="0"/>
              <a:t>is big!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87E1F6-A0B6-8349-345D-EA41C2930FF8}"/>
              </a:ext>
            </a:extLst>
          </p:cNvPr>
          <p:cNvGrpSpPr/>
          <p:nvPr/>
        </p:nvGrpSpPr>
        <p:grpSpPr>
          <a:xfrm>
            <a:off x="146304" y="73385"/>
            <a:ext cx="2475042" cy="369332"/>
            <a:chOff x="146304" y="73385"/>
            <a:chExt cx="2475042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6A3306-BE52-F5D6-9247-0AA4FB30C012}"/>
                </a:ext>
              </a:extLst>
            </p:cNvPr>
            <p:cNvSpPr txBox="1"/>
            <p:nvPr/>
          </p:nvSpPr>
          <p:spPr>
            <a:xfrm>
              <a:off x="146304" y="73385"/>
              <a:ext cx="1031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X3D 4.1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675025-605A-01E5-8432-A6A1EAFCFFC3}"/>
                </a:ext>
              </a:extLst>
            </p:cNvPr>
            <p:cNvSpPr txBox="1"/>
            <p:nvPr/>
          </p:nvSpPr>
          <p:spPr>
            <a:xfrm>
              <a:off x="1177747" y="73385"/>
              <a:ext cx="14435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HAnim v2.1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4258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960A-730E-4AF3-6BAA-229BFF211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Visualizing Joint centers of rotation is necessary!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5FFE37-65A9-3E6F-0ADE-8601B03D4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38300"/>
            <a:ext cx="11279115" cy="34457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Difficult to coordinate both relative location and rotation center for joints</a:t>
            </a:r>
          </a:p>
          <a:p>
            <a:pPr lvl="1"/>
            <a:r>
              <a:rPr lang="en-US" dirty="0"/>
              <a:t>If Joint center of rotation is incorrect, bone animation is wildly disconnected	</a:t>
            </a:r>
          </a:p>
          <a:p>
            <a:pPr marL="0" indent="0">
              <a:buNone/>
            </a:pPr>
            <a:r>
              <a:rPr lang="en-US" dirty="0"/>
              <a:t>Not feasible to keep track of hundreds of named joints and segments</a:t>
            </a:r>
          </a:p>
          <a:p>
            <a:pPr lvl="1"/>
            <a:r>
              <a:rPr lang="en-US" dirty="0"/>
              <a:t>Precise pairwise HAnim X3D naming conventions for </a:t>
            </a:r>
            <a:r>
              <a:rPr lang="en-US" i="1" dirty="0"/>
              <a:t>DEF</a:t>
            </a:r>
            <a:r>
              <a:rPr lang="en-US" dirty="0"/>
              <a:t>, </a:t>
            </a:r>
            <a:r>
              <a:rPr lang="en-US" i="1" dirty="0"/>
              <a:t>name</a:t>
            </a:r>
            <a:r>
              <a:rPr lang="en-US" dirty="0"/>
              <a:t> fields is essential</a:t>
            </a:r>
          </a:p>
          <a:p>
            <a:pPr lvl="1"/>
            <a:r>
              <a:rPr lang="en-US" dirty="0"/>
              <a:t>Many approaches considered, simplicity remains best, confirms specifications OK</a:t>
            </a:r>
          </a:p>
          <a:p>
            <a:pPr marL="0" indent="0">
              <a:buNone/>
            </a:pPr>
            <a:r>
              <a:rPr lang="en-US" dirty="0"/>
              <a:t>Each individual bone model has TouchSensor as a user trigger for</a:t>
            </a:r>
          </a:p>
          <a:p>
            <a:pPr lvl="1"/>
            <a:r>
              <a:rPr lang="en-US" i="1" dirty="0"/>
              <a:t>Hover: </a:t>
            </a:r>
            <a:r>
              <a:rPr lang="en-US" dirty="0"/>
              <a:t>displaying name of segment geometry to aid visual inspection, exploration</a:t>
            </a:r>
          </a:p>
          <a:p>
            <a:pPr lvl="1"/>
            <a:r>
              <a:rPr lang="en-US" i="1" dirty="0"/>
              <a:t>Select: </a:t>
            </a:r>
            <a:r>
              <a:rPr lang="en-US" dirty="0"/>
              <a:t>toggle highlight lighting, bind close-in viewpoint, display X-Y-Z axis if present</a:t>
            </a:r>
          </a:p>
          <a:p>
            <a:pPr lvl="1"/>
            <a:r>
              <a:rPr lang="en-US" dirty="0"/>
              <a:t>No custom scripts, all native X3D.  Essential for visual debugging and usage of models.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CADEB-BAFC-78AA-9DE4-1B9B78AB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1037" y="6354641"/>
            <a:ext cx="2743200" cy="365125"/>
          </a:xfrm>
        </p:spPr>
        <p:txBody>
          <a:bodyPr/>
          <a:lstStyle/>
          <a:p>
            <a:fld id="{A32FAD20-6AEF-4B5E-9881-C010E5CBD798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554C36-C47B-154A-A951-C86473189A25}"/>
              </a:ext>
            </a:extLst>
          </p:cNvPr>
          <p:cNvGrpSpPr/>
          <p:nvPr/>
        </p:nvGrpSpPr>
        <p:grpSpPr>
          <a:xfrm>
            <a:off x="535275" y="5150037"/>
            <a:ext cx="11143919" cy="1493151"/>
            <a:chOff x="289739" y="5150037"/>
            <a:chExt cx="11143919" cy="149315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EC61F5-6246-B0F4-DBB6-153D1CB44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1697" y="5151322"/>
              <a:ext cx="2131329" cy="147005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D9F217-8737-6DE1-99FA-C84137441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79795" y="5151322"/>
              <a:ext cx="1794248" cy="147005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D73C84E-6110-D3C9-5C99-944D821EB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29339" y="5151322"/>
              <a:ext cx="1904319" cy="147005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97697DC-EF4A-25AB-A36F-1EF416EDD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30812" y="5151322"/>
              <a:ext cx="1634743" cy="147758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04834AD-0130-E162-04BB-15367E6D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07201" y="5150037"/>
              <a:ext cx="1634742" cy="149315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6B4A2BB-0771-A7C6-655F-B16EB25F3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9855" y="5150037"/>
              <a:ext cx="634962" cy="14931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A4305E-1A35-AB38-11FB-A9B802B90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739" y="5151322"/>
              <a:ext cx="357121" cy="14918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2639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8B32-5681-EBE6-08CD-8B2890CA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joint center of rotation, exactly?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8E1C5-EF7A-EF4D-E458-A5506F23F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97445" cy="48958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Human body joints are tightly coupled and connected together</a:t>
            </a:r>
          </a:p>
          <a:p>
            <a:r>
              <a:rPr lang="en-US" dirty="0"/>
              <a:t>“Medical” joint center is likely not in exact geometric center, though</a:t>
            </a:r>
          </a:p>
          <a:p>
            <a:r>
              <a:rPr lang="en-US" dirty="0"/>
              <a:t>Note that center of rotation is not static when human body moves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contrast, 3D graphical simulation carefully approximates the body</a:t>
            </a:r>
          </a:p>
          <a:p>
            <a:r>
              <a:rPr lang="en-US" dirty="0"/>
              <a:t>The center of rotation needs to be close enough so that the relative motion between parent joint and child geometry rotates smoothly</a:t>
            </a:r>
          </a:p>
          <a:p>
            <a:r>
              <a:rPr lang="en-US" dirty="0"/>
              <a:t>This might not exactly match what medical community considers each center value to be, but smooth animation is essential to avoid user distraction and display artifacts (such as disconnecting bones)</a:t>
            </a:r>
          </a:p>
          <a:p>
            <a:pPr lvl="1"/>
            <a:r>
              <a:rPr lang="en-US" dirty="0"/>
              <a:t>Thus not ready for medical use, but good for visualization and exploration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C6391-0149-7AC2-DC4A-05197410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77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3C6C0-2679-A1BF-1189-D5761B77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Recognizing erroneous joint centers of rotation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A75D7-E225-562E-7A9B-C7D8B67D8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10515600" cy="4895851"/>
          </a:xfrm>
        </p:spPr>
        <p:txBody>
          <a:bodyPr>
            <a:normAutofit fontScale="92500"/>
          </a:bodyPr>
          <a:lstStyle/>
          <a:p>
            <a:r>
              <a:rPr lang="en-US" dirty="0"/>
              <a:t>Adjusting original center for sacrum_bone model: </a:t>
            </a:r>
          </a:p>
          <a:p>
            <a:endParaRPr lang="en-US" dirty="0"/>
          </a:p>
          <a:p>
            <a:r>
              <a:rPr lang="en-US" dirty="0"/>
              <a:t>Missing joint centers of rotations for fingers (ouch)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Take-away points:</a:t>
            </a:r>
          </a:p>
          <a:p>
            <a:r>
              <a:rPr lang="en-US" dirty="0"/>
              <a:t>Modeling tools, processing workflows can follow these patterns too</a:t>
            </a:r>
          </a:p>
          <a:p>
            <a:r>
              <a:rPr lang="en-US" dirty="0"/>
              <a:t>Once again, visual debugging is essential for successful adjustments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11477-E02F-946B-DDED-D1BC0AA1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23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BD8540-7755-BCCA-27A8-3BC9B611BC0D}"/>
              </a:ext>
            </a:extLst>
          </p:cNvPr>
          <p:cNvGrpSpPr/>
          <p:nvPr/>
        </p:nvGrpSpPr>
        <p:grpSpPr>
          <a:xfrm>
            <a:off x="8610600" y="1825622"/>
            <a:ext cx="2534488" cy="1325562"/>
            <a:chOff x="7293798" y="1429750"/>
            <a:chExt cx="2534488" cy="13255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703AF4-9810-B219-36F5-71535923F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3798" y="1429750"/>
              <a:ext cx="1316802" cy="132556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7AF8FDF-D9BC-8003-7298-E50671F95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36480" y="1429751"/>
              <a:ext cx="1091806" cy="132200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58310C-D095-89F4-9A59-2D30260B7B74}"/>
              </a:ext>
            </a:extLst>
          </p:cNvPr>
          <p:cNvGrpSpPr/>
          <p:nvPr/>
        </p:nvGrpSpPr>
        <p:grpSpPr>
          <a:xfrm>
            <a:off x="1248779" y="3375507"/>
            <a:ext cx="6149142" cy="1454791"/>
            <a:chOff x="5003261" y="3242279"/>
            <a:chExt cx="6149142" cy="14547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77130E-CC49-E167-F507-26F908176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3261" y="3247331"/>
              <a:ext cx="1331948" cy="14497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03C4590-990F-4B31-556A-5E1A2FAC2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40814" y="3247331"/>
              <a:ext cx="1411589" cy="14497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0724127-0262-50C8-6924-93BAA26F9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77743" y="3247331"/>
              <a:ext cx="1328553" cy="14497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CA0364B-93DD-7782-246A-82B51D357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67247" y="3242279"/>
              <a:ext cx="1046389" cy="1454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3744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62F0-63E8-B64D-CD5E-FDAC63C34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Inline nodes load segment models </a:t>
            </a:r>
            <a:br>
              <a:rPr lang="en-US" sz="4000" dirty="0"/>
            </a:br>
            <a:r>
              <a:rPr lang="en-US" sz="4000" dirty="0"/>
              <a:t>showing absolute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239D0-95A9-CA23-FF51-6947BF72A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scene structure from existing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0A1FB-99E4-0D9E-698E-8369E091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92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53A0-FE3D-81E4-D8BA-4C6CE65D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4541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InlineGeometry nodes load segment meshes showing absolute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84AF6-F77E-84C3-2109-4FBD1E45E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903"/>
            <a:ext cx="10515600" cy="4351338"/>
          </a:xfrm>
        </p:spPr>
        <p:txBody>
          <a:bodyPr/>
          <a:lstStyle/>
          <a:p>
            <a:r>
              <a:rPr lang="en-US" dirty="0"/>
              <a:t>Show scene structure from existing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C34CD-6BF6-13B8-5904-17F27C53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B45E-F68A-B937-4D61-866583443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1" y="365125"/>
            <a:ext cx="8183880" cy="1325563"/>
          </a:xfrm>
        </p:spPr>
        <p:txBody>
          <a:bodyPr/>
          <a:lstStyle/>
          <a:p>
            <a:r>
              <a:rPr lang="en-US" dirty="0"/>
              <a:t>Test scene to visualize Joint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B23FA-36A1-F09B-CEC7-A96199E7E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03893"/>
            <a:ext cx="10515600" cy="11367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i="1" dirty="0">
                <a:hlinkClick r:id="rId2"/>
              </a:rPr>
              <a:t>X3D Example Archives: </a:t>
            </a:r>
            <a:r>
              <a:rPr lang="en-US" dirty="0">
                <a:hlinkClick r:id="rId2"/>
              </a:rPr>
              <a:t>Humanoid Animation, Bones, 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All Bones LOA 5 Skeletons Inline Animation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full screen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5EDC8-E912-FE5F-BCD8-EC8C468BD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968B1F-761E-6C18-5647-1974A61E4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" y="1398585"/>
            <a:ext cx="5096971" cy="40608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8EF85E-DE68-543E-1A5F-AAFB476102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50"/>
          <a:stretch>
            <a:fillRect/>
          </a:stretch>
        </p:blipFill>
        <p:spPr>
          <a:xfrm>
            <a:off x="5729291" y="3470482"/>
            <a:ext cx="3981637" cy="19888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6F1FB8-4529-70B8-BA4E-1C3059DD1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1319" y="1704719"/>
            <a:ext cx="1959577" cy="37546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AE52AB-7335-C06A-7E20-A133B3F4BD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3920" y="124369"/>
            <a:ext cx="1207008" cy="32631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100EBD-AA1C-8766-8754-D43AA7425E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398585"/>
            <a:ext cx="1760045" cy="192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C8F6-2333-5DFC-CAEA-32F743D89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various animation examples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7BC86-B18C-E807-FD79-D0DD32559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Switchable Interpolators</a:t>
            </a:r>
          </a:p>
          <a:p>
            <a:endParaRPr lang="en-US" dirty="0"/>
          </a:p>
          <a:p>
            <a:r>
              <a:rPr lang="en-US" dirty="0"/>
              <a:t>Green-box pitch/roll/yaw examples</a:t>
            </a:r>
          </a:p>
          <a:p>
            <a:endParaRPr lang="en-US" dirty="0"/>
          </a:p>
          <a:p>
            <a:r>
              <a:rPr lang="en-US" dirty="0"/>
              <a:t>TODO: HAnimPose examples (</a:t>
            </a:r>
            <a:r>
              <a:rPr lang="en-US" dirty="0" err="1"/>
              <a:t>BoxMan</a:t>
            </a:r>
            <a:r>
              <a:rPr lang="en-US" dirty="0"/>
              <a:t>, at least)</a:t>
            </a:r>
          </a:p>
          <a:p>
            <a:endParaRPr lang="en-US" dirty="0"/>
          </a:p>
          <a:p>
            <a:r>
              <a:rPr lang="en-US" dirty="0"/>
              <a:t>TODO: HAnimMotion example derived from BVH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8F173-83F9-D156-A461-3C7277E5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67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8EA88-35B1-0455-F6EF-A351B971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50AB8-3E5B-F6C0-A5E2-D8C12EC3A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7331" cy="4351338"/>
          </a:xfrm>
        </p:spPr>
        <p:txBody>
          <a:bodyPr>
            <a:normAutofit/>
          </a:bodyPr>
          <a:lstStyle/>
          <a:p>
            <a:r>
              <a:rPr lang="en-US" dirty="0"/>
              <a:t>Yes, we can do it!   It has been a long trail, but now results are available for copying the design patterns and good practices.</a:t>
            </a:r>
          </a:p>
          <a:p>
            <a:endParaRPr lang="en-US" dirty="0"/>
          </a:p>
          <a:p>
            <a:r>
              <a:rPr lang="en-US" dirty="0"/>
              <a:t>Demonstration examples illustrate our path for correct animations, X3D HAnim implementations and specifications all work well.</a:t>
            </a:r>
          </a:p>
          <a:p>
            <a:endParaRPr lang="en-US" dirty="0"/>
          </a:p>
          <a:p>
            <a:r>
              <a:rPr lang="en-US" dirty="0"/>
              <a:t>This presentation is outline of paper for </a:t>
            </a:r>
            <a:r>
              <a:rPr lang="en-US" dirty="0">
                <a:hlinkClick r:id="rId2"/>
              </a:rPr>
              <a:t>Web3D 2026 Conference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hope to encourage even-better work by others in the future.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0BB67-DB2F-BBA4-CCEE-32204472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44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ADC7B-101C-3EC5-A21F-656EB150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Recommendations for these example bone models, building a comprehensive human LOA-5 skeleton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06898-5BF9-BF2E-5CF5-95DCAC061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9721" cy="489585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Program fine-tuning in progress: </a:t>
            </a:r>
            <a:r>
              <a:rPr lang="en-US" sz="2400" dirty="0"/>
              <a:t>ComputeBoneOffsetsForJointCenters.java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Determine in-progress </a:t>
            </a:r>
            <a:r>
              <a:rPr lang="en-US" b="1" dirty="0"/>
              <a:t>joint center axis of rotation </a:t>
            </a:r>
            <a:r>
              <a:rPr lang="en-US" dirty="0"/>
              <a:t>for every bone</a:t>
            </a:r>
          </a:p>
          <a:p>
            <a:pPr lvl="1"/>
            <a:r>
              <a:rPr lang="en-US" dirty="0"/>
              <a:t>LOA-0 and LOA-1 support complete, continue through each LOA…</a:t>
            </a:r>
          </a:p>
          <a:p>
            <a:pPr lvl="1"/>
            <a:r>
              <a:rPr lang="en-US" dirty="0"/>
              <a:t>Beside visual inspection, is an accurate computational approach possible?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Add/load </a:t>
            </a:r>
            <a:r>
              <a:rPr lang="en-US" b="1" dirty="0"/>
              <a:t>Skin</a:t>
            </a:r>
            <a:r>
              <a:rPr lang="en-US" dirty="0"/>
              <a:t> mesh connected with comprehensive set of Joint indices</a:t>
            </a:r>
          </a:p>
          <a:p>
            <a:pPr lvl="1"/>
            <a:r>
              <a:rPr lang="en-US" dirty="0"/>
              <a:t>(note that bone shapes are similar to Jin shapes, but not skin mesh per se)</a:t>
            </a:r>
          </a:p>
          <a:p>
            <a:pPr lvl="1"/>
            <a:r>
              <a:rPr lang="en-US" dirty="0"/>
              <a:t>Figuring out index correspondences between skeleton and skin mesh is difficult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Add/load </a:t>
            </a:r>
            <a:r>
              <a:rPr lang="en-US" b="1" dirty="0"/>
              <a:t>Coveroid</a:t>
            </a:r>
            <a:r>
              <a:rPr lang="en-US" dirty="0"/>
              <a:t> clothing, similarly and compatibly connected</a:t>
            </a:r>
          </a:p>
          <a:p>
            <a:pPr lvl="1"/>
            <a:r>
              <a:rPr lang="en-US" dirty="0"/>
              <a:t>Design expectation: this effort is almost identical to efforts with Skin mesh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Show how to add animation-suite interface with any Humanoid model</a:t>
            </a:r>
          </a:p>
          <a:p>
            <a:pPr lvl="1"/>
            <a:r>
              <a:rPr lang="en-US" dirty="0"/>
              <a:t>Build libraries that include interpolators, HAnimMotion and HAnimPose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Continue building complementary metadata sets, embed descriptions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DD0FD-5C20-1E3D-F711-E090B765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29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78B0B9-5976-431F-5D4F-E6A2DF510AB0}"/>
              </a:ext>
            </a:extLst>
          </p:cNvPr>
          <p:cNvGrpSpPr/>
          <p:nvPr/>
        </p:nvGrpSpPr>
        <p:grpSpPr>
          <a:xfrm>
            <a:off x="146304" y="73385"/>
            <a:ext cx="2475042" cy="369332"/>
            <a:chOff x="146304" y="73385"/>
            <a:chExt cx="2475042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CCCBE2-FFFF-2578-AAC4-263B0EE8CD2A}"/>
                </a:ext>
              </a:extLst>
            </p:cNvPr>
            <p:cNvSpPr txBox="1"/>
            <p:nvPr/>
          </p:nvSpPr>
          <p:spPr>
            <a:xfrm>
              <a:off x="146304" y="73385"/>
              <a:ext cx="1031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X3D 4.1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C863FD-3F06-D057-C69D-7FA4471BB253}"/>
                </a:ext>
              </a:extLst>
            </p:cNvPr>
            <p:cNvSpPr txBox="1"/>
            <p:nvPr/>
          </p:nvSpPr>
          <p:spPr>
            <a:xfrm>
              <a:off x="1177747" y="73385"/>
              <a:ext cx="14435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HAnim v2.1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964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50C4-0D62-A01D-A523-7AA4885EA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X3D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25ABF-F603-099F-E5B2-93B83ED61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79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Extensible 3D (X3D) is a software standard for defining interactive web- and broadcast-based 3D content integrated with multimedia. </a:t>
            </a:r>
          </a:p>
          <a:p>
            <a:pPr marL="0" indent="0">
              <a:buNone/>
            </a:pPr>
            <a:r>
              <a:rPr lang="en-US" dirty="0"/>
              <a:t>X3D is intended for use on a variety of hardware devices and in a broad range of application areas such as engineering and scientific visualization, multimedia presentations, entertainment and educational titles, web pages, and shared virtual worlds. </a:t>
            </a:r>
          </a:p>
          <a:p>
            <a:pPr marL="0" indent="0">
              <a:buNone/>
            </a:pPr>
            <a:r>
              <a:rPr lang="en-US" dirty="0"/>
              <a:t>X3D is also intended to be a universal interchange format for integrated 3D graphics and multimedia.</a:t>
            </a:r>
          </a:p>
          <a:p>
            <a:r>
              <a:rPr lang="en-US" dirty="0">
                <a:hlinkClick r:id="rId2"/>
              </a:rPr>
              <a:t>X3D Architecture draft  v4.1</a:t>
            </a:r>
            <a:r>
              <a:rPr lang="en-US" dirty="0"/>
              <a:t> is tracking current developments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84E60-9F32-C849-1B17-4634087C0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7D160-9712-9695-6598-E4E19BBBB2C5}"/>
              </a:ext>
            </a:extLst>
          </p:cNvPr>
          <p:cNvSpPr txBox="1"/>
          <p:nvPr/>
        </p:nvSpPr>
        <p:spPr>
          <a:xfrm>
            <a:off x="146304" y="73385"/>
            <a:ext cx="151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243438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36C37-8606-EB17-39C5-CAE34A9BF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7CD3-5358-33C4-D6B4-FF8F87C3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Recommendations for HAnim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F2CE3-8853-3F39-6D96-CF73B06B5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and more validated example models using X3D for HAnim</a:t>
            </a:r>
          </a:p>
          <a:p>
            <a:pPr lvl="1"/>
            <a:r>
              <a:rPr lang="en-US" dirty="0"/>
              <a:t>Publicly published as XML, JSON, VRML, Python, Java, C++, etc.</a:t>
            </a:r>
          </a:p>
          <a:p>
            <a:r>
              <a:rPr lang="en-US" dirty="0"/>
              <a:t>Continuing improvement of our open-source modeling tool suite</a:t>
            </a:r>
          </a:p>
          <a:p>
            <a:pPr lvl="1"/>
            <a:r>
              <a:rPr lang="en-US" dirty="0"/>
              <a:t>X3D-Edit, Sunrize, X_ITE, Castle, X3DOM, multiple other </a:t>
            </a:r>
            <a:r>
              <a:rPr lang="en-US" dirty="0" err="1"/>
              <a:t>toods</a:t>
            </a:r>
            <a:endParaRPr lang="en-US" dirty="0"/>
          </a:p>
          <a:p>
            <a:pPr lvl="1"/>
            <a:r>
              <a:rPr lang="en-US" dirty="0"/>
              <a:t>Facilitate export, conversion and construction from other model sources</a:t>
            </a:r>
          </a:p>
          <a:p>
            <a:pPr lvl="1"/>
            <a:r>
              <a:rPr lang="en-US" dirty="0"/>
              <a:t>Quality Assurance (QA) tools for model conversion, correctness</a:t>
            </a:r>
          </a:p>
          <a:p>
            <a:r>
              <a:rPr lang="en-US" dirty="0"/>
              <a:t>Continued formalization updates to HAnim, X3D specifications</a:t>
            </a:r>
          </a:p>
          <a:p>
            <a:r>
              <a:rPr lang="en-US" dirty="0"/>
              <a:t>Continued implementation, evaluation, refinement, deployment</a:t>
            </a:r>
          </a:p>
          <a:p>
            <a:pPr lvl="1"/>
            <a:r>
              <a:rPr lang="en-US" dirty="0"/>
              <a:t>including X3D AI working group training of LLM engines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AB5AE-6CEC-4DA8-9E7D-E91125EB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30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E71F55-6EBB-A86C-D2DC-0710FC730114}"/>
              </a:ext>
            </a:extLst>
          </p:cNvPr>
          <p:cNvGrpSpPr/>
          <p:nvPr/>
        </p:nvGrpSpPr>
        <p:grpSpPr>
          <a:xfrm>
            <a:off x="146304" y="73385"/>
            <a:ext cx="2475042" cy="369332"/>
            <a:chOff x="146304" y="73385"/>
            <a:chExt cx="2475042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0FD244-78C5-6F11-4E7F-B88DB9BC437A}"/>
                </a:ext>
              </a:extLst>
            </p:cNvPr>
            <p:cNvSpPr txBox="1"/>
            <p:nvPr/>
          </p:nvSpPr>
          <p:spPr>
            <a:xfrm>
              <a:off x="146304" y="73385"/>
              <a:ext cx="1031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X3D 4.1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7363DC-AA2E-9FF1-0156-B8340E22C142}"/>
                </a:ext>
              </a:extLst>
            </p:cNvPr>
            <p:cNvSpPr txBox="1"/>
            <p:nvPr/>
          </p:nvSpPr>
          <p:spPr>
            <a:xfrm>
              <a:off x="1177747" y="73385"/>
              <a:ext cx="14435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HAnim v2.1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24676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8FADF-8F3E-DDC1-474B-AB4991C64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49BA8-AD61-4B1E-0935-CFF58CD3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Recommendations for Web3D Consortium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539DC-C68E-E1AE-9362-C9411768B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correspondences with other common approaches shared as part of Metaverse Standards Forum (MSF) avatar efforts</a:t>
            </a:r>
          </a:p>
          <a:p>
            <a:endParaRPr lang="en-US" dirty="0"/>
          </a:p>
          <a:p>
            <a:r>
              <a:rPr lang="en-US" dirty="0"/>
              <a:t>Consider integration with medical standards as 3D health records, for example can we handle individual body proportions, changes?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CF3B8-011C-C9B0-A2B6-32CC1728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08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FBEA2-B792-BBBE-2B2A-9AE0F0857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B58B8-CA94-2D37-B263-55783E388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4538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HAnim Working Group participants for regular review discussion: Carol McDonald, Dick Puk, William Glascoe, Myeong Won Lee, Cheryl Sonju, Katy Schildmeyer</a:t>
            </a:r>
          </a:p>
          <a:p>
            <a:r>
              <a:rPr lang="en-US" dirty="0"/>
              <a:t>Browser builders:  Holger Seelig for Sunrize and X_ITE, Michalis Kamburelis for Castle Model Viewer, Andreas Plesch for X3DOM</a:t>
            </a:r>
          </a:p>
          <a:p>
            <a:r>
              <a:rPr lang="en-US" dirty="0"/>
              <a:t>Damon Hernandez for preserving original models in VRML</a:t>
            </a:r>
          </a:p>
          <a:p>
            <a:r>
              <a:rPr lang="en-US" dirty="0"/>
              <a:t>John Carlson for program recentering bone model meshes</a:t>
            </a:r>
          </a:p>
          <a:p>
            <a:r>
              <a:rPr lang="en-US" dirty="0"/>
              <a:t>Cooperative efforts with </a:t>
            </a:r>
            <a:r>
              <a:rPr lang="en-US" dirty="0">
                <a:hlinkClick r:id="rId2"/>
              </a:rPr>
              <a:t>IEEE Body Processing Working Group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All feedback always welcome.  Have fun with HAnim and X3D!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D55FE-14D1-7810-342C-F9980717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32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C283309-81BD-2C7F-73FB-F52831E54228}"/>
              </a:ext>
            </a:extLst>
          </p:cNvPr>
          <p:cNvGrpSpPr/>
          <p:nvPr/>
        </p:nvGrpSpPr>
        <p:grpSpPr>
          <a:xfrm>
            <a:off x="10662692" y="5650988"/>
            <a:ext cx="820892" cy="410446"/>
            <a:chOff x="11195589" y="4705169"/>
            <a:chExt cx="820892" cy="410446"/>
          </a:xfrm>
        </p:grpSpPr>
        <p:pic>
          <p:nvPicPr>
            <p:cNvPr id="5" name="Picture 4" descr="😀">
              <a:extLst>
                <a:ext uri="{FF2B5EF4-FFF2-40B4-BE49-F238E27FC236}">
                  <a16:creationId xmlns:a16="http://schemas.microsoft.com/office/drawing/2014/main" id="{FEBA1C39-5786-2566-BBF7-A5CCBEE81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95589" y="4705169"/>
              <a:ext cx="410446" cy="410446"/>
            </a:xfrm>
            <a:prstGeom prst="rect">
              <a:avLst/>
            </a:prstGeom>
          </p:spPr>
        </p:pic>
        <p:pic>
          <p:nvPicPr>
            <p:cNvPr id="6" name="Picture 5" descr="👍">
              <a:extLst>
                <a:ext uri="{FF2B5EF4-FFF2-40B4-BE49-F238E27FC236}">
                  <a16:creationId xmlns:a16="http://schemas.microsoft.com/office/drawing/2014/main" id="{25E45C8E-6C43-8733-28E9-8656D7BDA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06035" y="4705169"/>
              <a:ext cx="410446" cy="410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1412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FE2FF-2CAD-0FC2-DD6D-63C9C5333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83ECD-D06E-23FA-21D1-D87FF0BE7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82950"/>
            <a:ext cx="10515600" cy="307339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C4ABF-1BB2-CC23-6F54-05E3733A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4EE7-E47E-467E-8BC8-BE7F0087A979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E09C35-6820-2D4E-3D48-1A578F67C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325394"/>
              </p:ext>
            </p:extLst>
          </p:nvPr>
        </p:nvGraphicFramePr>
        <p:xfrm>
          <a:off x="787400" y="2319306"/>
          <a:ext cx="10115550" cy="429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775">
                  <a:extLst>
                    <a:ext uri="{9D8B030D-6E8A-4147-A177-3AD203B41FA5}">
                      <a16:colId xmlns:a16="http://schemas.microsoft.com/office/drawing/2014/main" val="1349700408"/>
                    </a:ext>
                  </a:extLst>
                </a:gridCol>
                <a:gridCol w="5057775">
                  <a:extLst>
                    <a:ext uri="{9D8B030D-6E8A-4147-A177-3AD203B41FA5}">
                      <a16:colId xmlns:a16="http://schemas.microsoft.com/office/drawing/2014/main" val="2164620500"/>
                    </a:ext>
                  </a:extLst>
                </a:gridCol>
              </a:tblGrid>
              <a:tr h="182135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Don Brutzman</a:t>
                      </a:r>
                    </a:p>
                    <a:p>
                      <a:pPr marL="0" indent="0"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2400" dirty="0">
                          <a:hlinkClick r:id="rId3"/>
                        </a:rPr>
                        <a:t>don.brutzman@gmail.com</a:t>
                      </a:r>
                      <a:endParaRPr lang="en-US" sz="2400" dirty="0"/>
                    </a:p>
                    <a:p>
                      <a:pPr marL="0" indent="0" algn="ctr">
                        <a:buNone/>
                      </a:pPr>
                      <a:r>
                        <a:rPr lang="en-US" sz="2400" dirty="0">
                          <a:hlinkClick r:id="rId4"/>
                        </a:rPr>
                        <a:t>Relative Motion Consulting</a:t>
                      </a:r>
                      <a:endParaRPr lang="en-US" sz="2400" dirty="0"/>
                    </a:p>
                    <a:p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Joe D. Williams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hlinkClick r:id="rId5"/>
                        </a:rPr>
                        <a:t>joedwil@earthlink.net</a:t>
                      </a:r>
                      <a:r>
                        <a:rPr lang="en-US" sz="2400" dirty="0"/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572592"/>
                  </a:ext>
                </a:extLst>
              </a:tr>
              <a:tr h="2348400"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2800" b="1" dirty="0"/>
                    </a:p>
                    <a:p>
                      <a:pPr marL="0" indent="0" algn="ctr">
                        <a:buNone/>
                      </a:pPr>
                      <a:r>
                        <a:rPr lang="en-US" sz="2800" b="1" dirty="0"/>
                        <a:t>Web3D Consortium</a:t>
                      </a:r>
                    </a:p>
                    <a:p>
                      <a:pPr marL="0" indent="0" algn="ctr">
                        <a:buNone/>
                      </a:pPr>
                      <a:endParaRPr lang="en-US" sz="28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hlinkClick r:id="rId6"/>
                        </a:rPr>
                        <a:t>Humanoid Animation (HAnim) Working Group</a:t>
                      </a:r>
                      <a:endParaRPr lang="en-US" sz="2800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476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176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E32D2-E339-6C89-8AF0-3BFBE6DA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ECF92-8B9D-38C8-5E5C-5F733898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69C39C-65FF-B8A3-7C03-A3425F9C2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446" y="3275670"/>
            <a:ext cx="2330702" cy="2791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AF1BDB-1D3C-6A81-4EEF-92450C4B1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958" y="3275670"/>
            <a:ext cx="3172837" cy="32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5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6270-2BED-6205-684E-3F51AF63D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Many available models used for this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AD42D-AA6F-6B6D-BA3C-4E7A160B7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326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These are predecessor modes used during this work, listed in approximate order of development: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lphaLcPeriod"/>
            </a:pPr>
            <a:r>
              <a:rPr lang="en-US" dirty="0" err="1">
                <a:hlinkClick r:id="rId2"/>
              </a:rPr>
              <a:t>SkeletonCompleteNoNormals</a:t>
            </a:r>
            <a:endParaRPr lang="en-US" dirty="0"/>
          </a:p>
          <a:p>
            <a:pPr marL="514350" indent="-514350">
              <a:buFont typeface="+mj-lt"/>
              <a:buAutoNum type="alphaLcPeriod"/>
            </a:pPr>
            <a:r>
              <a:rPr lang="en-US" dirty="0" err="1">
                <a:hlinkClick r:id="rId3"/>
              </a:rPr>
              <a:t>AnimatedAssembledHumanSkeleton</a:t>
            </a:r>
            <a:endParaRPr lang="en-US" dirty="0"/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Running skeleton (not yet submitted to archive)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>
                <a:hlinkClick r:id="rId4"/>
              </a:rPr>
              <a:t>LaughingUpperSkeleton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61BA9-BCE4-20C8-B2BE-01CA0FD3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3EDFFC85-D768-7068-3C1A-0978C7064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6219" y="4922431"/>
            <a:ext cx="2596446" cy="1433919"/>
          </a:xfrm>
          <a:prstGeom prst="rect">
            <a:avLst/>
          </a:prstGeom>
        </p:spPr>
      </p:pic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B9D114A8-5C47-3B7A-B3C3-3A0697BBA5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6219" y="3275586"/>
            <a:ext cx="2596446" cy="1450955"/>
          </a:xfrm>
          <a:prstGeom prst="rect">
            <a:avLst/>
          </a:prstGeom>
        </p:spPr>
      </p:pic>
      <p:pic>
        <p:nvPicPr>
          <p:cNvPr id="12" name="Picture 11">
            <a:hlinkClick r:id="rId2"/>
            <a:extLst>
              <a:ext uri="{FF2B5EF4-FFF2-40B4-BE49-F238E27FC236}">
                <a16:creationId xmlns:a16="http://schemas.microsoft.com/office/drawing/2014/main" id="{BD7D5ADF-AC38-D376-B02E-4F8B623234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6219" y="1614125"/>
            <a:ext cx="2568732" cy="1465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BC01B4-F5CE-A30F-C6DA-4C7B238813FD}"/>
              </a:ext>
            </a:extLst>
          </p:cNvPr>
          <p:cNvSpPr txBox="1"/>
          <p:nvPr/>
        </p:nvSpPr>
        <p:spPr>
          <a:xfrm>
            <a:off x="146304" y="73385"/>
            <a:ext cx="151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948144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6C26-F7D6-329F-26FA-1D969ABD8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007"/>
            <a:ext cx="9763897" cy="1145681"/>
          </a:xfrm>
        </p:spPr>
        <p:txBody>
          <a:bodyPr>
            <a:noAutofit/>
          </a:bodyPr>
          <a:lstStyle/>
          <a:p>
            <a:r>
              <a:rPr lang="en-US" sz="3600" dirty="0"/>
              <a:t>Draft changes, HAnim v2.1, X3D v4.1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268C9-67D2-6A23-7DB2-DE183C222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17250" cy="4720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New capabilities for </a:t>
            </a:r>
            <a:r>
              <a:rPr lang="en-US" dirty="0">
                <a:hlinkClick r:id="rId2"/>
              </a:rPr>
              <a:t>HAnim draft  v2.1 specification</a:t>
            </a:r>
            <a:endParaRPr lang="en-US" dirty="0"/>
          </a:p>
          <a:p>
            <a:r>
              <a:rPr lang="en-US" dirty="0"/>
              <a:t>LOA-5 nodes for bones, cartilage that are not ordinarily animatable</a:t>
            </a:r>
          </a:p>
          <a:p>
            <a:r>
              <a:rPr lang="en-US" dirty="0"/>
              <a:t>Full anatomical fidelity, working towards potential medical usage</a:t>
            </a:r>
          </a:p>
          <a:p>
            <a:r>
              <a:rPr lang="en-US" dirty="0"/>
              <a:t>Design and implementation coveroids for clothing and fashion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New capabilities for </a:t>
            </a:r>
            <a:r>
              <a:rPr lang="en-US" dirty="0">
                <a:hlinkClick r:id="rId2"/>
              </a:rPr>
              <a:t>X3D draft v4.1 specification</a:t>
            </a:r>
            <a:endParaRPr lang="en-US" dirty="0"/>
          </a:p>
          <a:p>
            <a:r>
              <a:rPr lang="en-US" dirty="0"/>
              <a:t>InlineGeometry node for select retrieval of STL, PLY, other meshes</a:t>
            </a:r>
          </a:p>
          <a:p>
            <a:r>
              <a:rPr lang="en-US" dirty="0"/>
              <a:t>Simplification and testing of EXPORT, IMPORT capabilities</a:t>
            </a:r>
          </a:p>
          <a:p>
            <a:r>
              <a:rPr lang="en-US" dirty="0"/>
              <a:t>Potentially further improvements to simplify large skeleton animations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29A83-B37E-9E73-D2E3-EF863842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A5820A-172E-A85C-88BD-9DB46CE1DAD7}"/>
              </a:ext>
            </a:extLst>
          </p:cNvPr>
          <p:cNvGrpSpPr/>
          <p:nvPr/>
        </p:nvGrpSpPr>
        <p:grpSpPr>
          <a:xfrm>
            <a:off x="146304" y="73385"/>
            <a:ext cx="2475042" cy="369332"/>
            <a:chOff x="146304" y="73385"/>
            <a:chExt cx="2475042" cy="3693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CDF285-B8BC-3022-C8E3-5283D7E0C8A5}"/>
                </a:ext>
              </a:extLst>
            </p:cNvPr>
            <p:cNvSpPr txBox="1"/>
            <p:nvPr/>
          </p:nvSpPr>
          <p:spPr>
            <a:xfrm>
              <a:off x="146304" y="73385"/>
              <a:ext cx="1031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X3D 4.1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38F971-0345-4DA9-F240-59DAD5522E12}"/>
                </a:ext>
              </a:extLst>
            </p:cNvPr>
            <p:cNvSpPr txBox="1"/>
            <p:nvPr/>
          </p:nvSpPr>
          <p:spPr>
            <a:xfrm>
              <a:off x="1177747" y="73385"/>
              <a:ext cx="14435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HAnim v2.1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602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43FE-36CD-BBEF-1B7E-F48FFE5C1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HAnim nodes represent joints and segments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D7A1-AFAB-2249-1A60-05E22CA0B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Humanoid</a:t>
            </a:r>
            <a:r>
              <a:rPr lang="en-US" dirty="0"/>
              <a:t> object is a container for all components that define the skeleton, geometry and landmarks of the HAnim figure.</a:t>
            </a:r>
          </a:p>
          <a:p>
            <a:pPr lvl="1"/>
            <a:r>
              <a:rPr lang="en-US" dirty="0"/>
              <a:t>Typically includes model metadata</a:t>
            </a:r>
          </a:p>
          <a:p>
            <a:pPr marL="0" indent="0">
              <a:buNone/>
            </a:pPr>
            <a:r>
              <a:rPr lang="en-US" b="1" dirty="0"/>
              <a:t>Joint</a:t>
            </a:r>
            <a:r>
              <a:rPr lang="en-US" dirty="0"/>
              <a:t> object is the fundamental building block that models the relative transformations for each articulated body part.</a:t>
            </a:r>
          </a:p>
          <a:p>
            <a:pPr lvl="1"/>
            <a:r>
              <a:rPr lang="en-US" dirty="0"/>
              <a:t>Strict naming requirements for uniqueness and interoperability</a:t>
            </a:r>
          </a:p>
          <a:p>
            <a:pPr marL="0" indent="0">
              <a:buNone/>
            </a:pPr>
            <a:r>
              <a:rPr lang="en-US" b="1" dirty="0"/>
              <a:t>Segment</a:t>
            </a:r>
            <a:r>
              <a:rPr lang="en-US" dirty="0"/>
              <a:t> object is a container for information (such as geometry) about a single segment of the body.</a:t>
            </a:r>
          </a:p>
          <a:p>
            <a:pPr lvl="1"/>
            <a:r>
              <a:rPr lang="en-US" dirty="0"/>
              <a:t>Strict naming requirements for uniqueness and interoperability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68078-A02C-3F1A-5A9D-37993C1D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F652E8-DD12-DB79-644E-B43A39B2D911}"/>
              </a:ext>
            </a:extLst>
          </p:cNvPr>
          <p:cNvSpPr txBox="1"/>
          <p:nvPr/>
        </p:nvSpPr>
        <p:spPr>
          <a:xfrm>
            <a:off x="146304" y="73385"/>
            <a:ext cx="151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26447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A04A4-317F-554B-04F8-48C9FDC76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HAnim Coordinate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1E753-62A7-DAF8-911B-85E8BD1A9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561946" cy="50323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HAnim humanoid models are defined using a right-handed coordinate system. Rotations follow the right-hand rule.</a:t>
            </a:r>
          </a:p>
          <a:p>
            <a:pPr marL="0" indent="0">
              <a:buNone/>
            </a:pPr>
            <a:r>
              <a:rPr lang="en-US" dirty="0"/>
              <a:t>Given an origin centered between feet on the ground plane and the relative perspective of the humanoid model:</a:t>
            </a:r>
          </a:p>
          <a:p>
            <a:r>
              <a:rPr lang="en-US" dirty="0"/>
              <a:t>+X axis direction is defined as left side of the humanoid, while the -X axis direction is defined as the right side of the humanoid.</a:t>
            </a:r>
          </a:p>
          <a:p>
            <a:r>
              <a:rPr lang="en-US" dirty="0"/>
              <a:t>+Y axis direction is defined upward towards the top of model, while -Y axis direction is downwards towards bottom of the feet.</a:t>
            </a:r>
          </a:p>
          <a:p>
            <a:r>
              <a:rPr lang="en-US" dirty="0"/>
              <a:t>+Z axis is defined as the anterior direction towards the front of the model, while the -Z axis is defined as the posterior direction towards the back of the model.</a:t>
            </a:r>
          </a:p>
          <a:p>
            <a:pPr marL="0" indent="0">
              <a:buNone/>
            </a:pPr>
            <a:r>
              <a:rPr lang="en-US" dirty="0"/>
              <a:t>Default size units are meters</a:t>
            </a:r>
          </a:p>
          <a:p>
            <a:r>
              <a:rPr lang="en-US" dirty="0"/>
              <a:t>other size units can also work but other complications arise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AD7F-836B-C007-6ECF-353B923A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Humanoid coordinate system">
            <a:extLst>
              <a:ext uri="{FF2B5EF4-FFF2-40B4-BE49-F238E27FC236}">
                <a16:creationId xmlns:a16="http://schemas.microsoft.com/office/drawing/2014/main" id="{3E203131-E8D7-3961-A62B-1751D522C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4"/>
          <a:stretch>
            <a:fillRect/>
          </a:stretch>
        </p:blipFill>
        <p:spPr bwMode="auto">
          <a:xfrm>
            <a:off x="10400146" y="136525"/>
            <a:ext cx="1700043" cy="18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C88930-DE85-84E7-1A37-136D183E1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628" y="2144295"/>
            <a:ext cx="1483077" cy="4294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A0B548-4B9D-4217-2ECE-EE9C974A857A}"/>
              </a:ext>
            </a:extLst>
          </p:cNvPr>
          <p:cNvSpPr txBox="1"/>
          <p:nvPr/>
        </p:nvSpPr>
        <p:spPr>
          <a:xfrm>
            <a:off x="146304" y="73385"/>
            <a:ext cx="151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943434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41059-FAE0-9F6F-6345-6E2641B43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Naming conventions for node </a:t>
            </a:r>
            <a:r>
              <a:rPr lang="en-US" sz="3600" i="1" dirty="0"/>
              <a:t>DEF</a:t>
            </a:r>
            <a:r>
              <a:rPr lang="en-US" sz="3600" dirty="0"/>
              <a:t> and </a:t>
            </a:r>
            <a:r>
              <a:rPr lang="en-US" sz="3600" i="1" dirty="0"/>
              <a:t>name </a:t>
            </a:r>
            <a:r>
              <a:rPr lang="en-US" sz="3600" dirty="0"/>
              <a:t>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4DB65-3564-E26B-C464-B74DEFA8C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36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Strict </a:t>
            </a:r>
            <a:r>
              <a:rPr lang="en-US" i="1" dirty="0"/>
              <a:t>name</a:t>
            </a:r>
            <a:r>
              <a:rPr lang="en-US" dirty="0"/>
              <a:t> enumerations are uniquely defined for most joints and segments in the human body, strictly matching HAnim vocabulary</a:t>
            </a:r>
          </a:p>
          <a:p>
            <a:r>
              <a:rPr lang="en-US" dirty="0"/>
              <a:t>Alternative names can also be used (but aliases are not interoperable)</a:t>
            </a:r>
          </a:p>
          <a:p>
            <a:r>
              <a:rPr lang="en-US" i="1" dirty="0"/>
              <a:t>DEF</a:t>
            </a:r>
            <a:r>
              <a:rPr lang="en-US" dirty="0"/>
              <a:t> labels are also unique node identifiers, having a consistent prefix (for example,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hanim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_ </a:t>
            </a:r>
            <a:r>
              <a:rPr lang="en-US" dirty="0"/>
              <a:t>or 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Henry_</a:t>
            </a:r>
            <a:r>
              <a:rPr lang="en-US" dirty="0"/>
              <a:t>) that match the prefix given in the topmost</a:t>
            </a:r>
            <a:r>
              <a:rPr lang="en-US" i="1" dirty="0"/>
              <a:t> DEF</a:t>
            </a:r>
            <a:r>
              <a:rPr lang="en-US" dirty="0"/>
              <a:t> of the parent HAnimHumanoid.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approach allows consistent run-time interoperability within a Humanoid model, while also allowing multiple independent X3D models to coexist when multiple different X3D models are composed together. </a:t>
            </a:r>
          </a:p>
          <a:p>
            <a:pPr marL="0" indent="0">
              <a:buNone/>
            </a:pPr>
            <a:r>
              <a:rPr lang="en-US" dirty="0"/>
              <a:t>Careful naming following these convention lets multiple models and animations work together interoperably, without mutual interference.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63122-BD47-AF90-BFF4-5807ACE71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EAA8AF-1184-8738-3D73-AA39597A383E}"/>
              </a:ext>
            </a:extLst>
          </p:cNvPr>
          <p:cNvSpPr txBox="1"/>
          <p:nvPr/>
        </p:nvSpPr>
        <p:spPr>
          <a:xfrm>
            <a:off x="146304" y="73385"/>
            <a:ext cx="151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66151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LOA‑1 figure">
            <a:extLst>
              <a:ext uri="{FF2B5EF4-FFF2-40B4-BE49-F238E27FC236}">
                <a16:creationId xmlns:a16="http://schemas.microsoft.com/office/drawing/2014/main" id="{9820AA43-9C1A-0315-B4B0-DC29F01F1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3333"/>
          <a:stretch>
            <a:fillRect/>
          </a:stretch>
        </p:blipFill>
        <p:spPr bwMode="auto">
          <a:xfrm>
            <a:off x="10050780" y="2788919"/>
            <a:ext cx="1830860" cy="249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0FFAC-C6A8-1278-6937-C202958A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HAnim Levels of Articulation (LOA) 0 to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C29A0-9D24-18DF-D19D-229698A71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7737"/>
            <a:ext cx="10515600" cy="47622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Animation interoperability is a key design goal of LOA representations, where animations for less-detailed LOAs can work correctly for humanoids at more-detailed LOAs.  This enables composability of both model geometry and animation sequences.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The purpose of each LOA follows:</a:t>
            </a:r>
            <a:endParaRPr lang="en-US" b="1" dirty="0"/>
          </a:p>
          <a:p>
            <a:r>
              <a:rPr lang="en-US" b="1" dirty="0"/>
              <a:t>LOA-0</a:t>
            </a:r>
            <a:r>
              <a:rPr lang="en-US" dirty="0"/>
              <a:t>. Humanoid location and direction,</a:t>
            </a:r>
          </a:p>
          <a:p>
            <a:r>
              <a:rPr lang="en-US" b="1" dirty="0"/>
              <a:t>LOA-1</a:t>
            </a:r>
            <a:r>
              <a:rPr lang="en-US" dirty="0"/>
              <a:t>. Simple animation and poses,</a:t>
            </a:r>
          </a:p>
          <a:p>
            <a:r>
              <a:rPr lang="en-US" b="1" dirty="0"/>
              <a:t>LOA-2</a:t>
            </a:r>
            <a:r>
              <a:rPr lang="en-US" dirty="0"/>
              <a:t>. Accepted baseline motion and sports,</a:t>
            </a:r>
          </a:p>
          <a:p>
            <a:r>
              <a:rPr lang="en-US" b="1" dirty="0"/>
              <a:t>LOA-3</a:t>
            </a:r>
            <a:r>
              <a:rPr lang="en-US" dirty="0"/>
              <a:t>. Clothing and apparel plus individual's body posture,</a:t>
            </a:r>
          </a:p>
          <a:p>
            <a:r>
              <a:rPr lang="en-US" b="1" dirty="0"/>
              <a:t>LOA-4</a:t>
            </a:r>
            <a:r>
              <a:rPr lang="en-US" dirty="0"/>
              <a:t>. Anatomically correct human skeleton with all movable joints.</a:t>
            </a:r>
          </a:p>
          <a:p>
            <a:r>
              <a:rPr lang="en-US" b="1" dirty="0"/>
              <a:t>LOA-5</a:t>
            </a:r>
            <a:r>
              <a:rPr lang="en-US" dirty="0"/>
              <a:t>. Adds bone segments, cartilage connections, and teeth that are not</a:t>
            </a:r>
          </a:p>
          <a:p>
            <a:pPr marL="0" indent="0">
              <a:buNone/>
            </a:pPr>
            <a:r>
              <a:rPr lang="en-US" dirty="0"/>
              <a:t>                   ordinarily animated.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EAFCE-77CA-091A-35C6-A390B133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AD20-6AEF-4B5E-9881-C010E5CBD798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21EEE8-8CA3-55A8-8E32-F3FBF849B7AC}"/>
              </a:ext>
            </a:extLst>
          </p:cNvPr>
          <p:cNvGrpSpPr/>
          <p:nvPr/>
        </p:nvGrpSpPr>
        <p:grpSpPr>
          <a:xfrm>
            <a:off x="678181" y="5467793"/>
            <a:ext cx="11409199" cy="723900"/>
            <a:chOff x="670561" y="5303520"/>
            <a:chExt cx="10896342" cy="7239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DD0DF4-59DF-41A6-B3EE-5632A109B2CA}"/>
                </a:ext>
              </a:extLst>
            </p:cNvPr>
            <p:cNvSpPr/>
            <p:nvPr/>
          </p:nvSpPr>
          <p:spPr>
            <a:xfrm>
              <a:off x="670561" y="5303520"/>
              <a:ext cx="10029378" cy="7239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40AF30-07F7-8541-616A-4591E0C3DC15}"/>
                </a:ext>
              </a:extLst>
            </p:cNvPr>
            <p:cNvSpPr txBox="1"/>
            <p:nvPr/>
          </p:nvSpPr>
          <p:spPr>
            <a:xfrm>
              <a:off x="10750881" y="5350609"/>
              <a:ext cx="816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New in v2.1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AE0EEB-2ED6-0B5C-FBD7-EA89F1CC21BB}"/>
              </a:ext>
            </a:extLst>
          </p:cNvPr>
          <p:cNvGrpSpPr/>
          <p:nvPr/>
        </p:nvGrpSpPr>
        <p:grpSpPr>
          <a:xfrm>
            <a:off x="146304" y="73385"/>
            <a:ext cx="2475042" cy="369332"/>
            <a:chOff x="146304" y="73385"/>
            <a:chExt cx="2475042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F53E5C-98DC-DEBA-023E-C65A6EA73310}"/>
                </a:ext>
              </a:extLst>
            </p:cNvPr>
            <p:cNvSpPr txBox="1"/>
            <p:nvPr/>
          </p:nvSpPr>
          <p:spPr>
            <a:xfrm>
              <a:off x="146304" y="73385"/>
              <a:ext cx="1031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X3D 4.1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08B62D-631E-7EB3-3E9B-3BA339894891}"/>
                </a:ext>
              </a:extLst>
            </p:cNvPr>
            <p:cNvSpPr txBox="1"/>
            <p:nvPr/>
          </p:nvSpPr>
          <p:spPr>
            <a:xfrm>
              <a:off x="1177747" y="73385"/>
              <a:ext cx="14435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HAnim v2.1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9581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4947</TotalTime>
  <Words>2837</Words>
  <Application>Microsoft Office PowerPoint</Application>
  <PresentationFormat>Widescreen</PresentationFormat>
  <Paragraphs>357</Paragraphs>
  <Slides>34</Slides>
  <Notes>10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Aptos</vt:lpstr>
      <vt:lpstr>Aptos Display</vt:lpstr>
      <vt:lpstr>Arial</vt:lpstr>
      <vt:lpstr>Courier New</vt:lpstr>
      <vt:lpstr>Office Theme</vt:lpstr>
      <vt:lpstr>Building LOA5 Animated Humanoids  using HAnim and X3D  Creating the Bones examples in HAnim Archive</vt:lpstr>
      <vt:lpstr>Humanoid Animation (HAnim) Overview</vt:lpstr>
      <vt:lpstr>X3D Overview</vt:lpstr>
      <vt:lpstr>Many available models used for this development</vt:lpstr>
      <vt:lpstr>Draft changes, HAnim v2.1, X3D v4.1 Architectures</vt:lpstr>
      <vt:lpstr>HAnim nodes represent joints and segments</vt:lpstr>
      <vt:lpstr>HAnim Coordinate System</vt:lpstr>
      <vt:lpstr>Naming conventions for node DEF and name field</vt:lpstr>
      <vt:lpstr>HAnim Levels of Articulation (LOA) 0 to 5</vt:lpstr>
      <vt:lpstr>Implementation Tools and Assets</vt:lpstr>
      <vt:lpstr>Inline, EXPORT and IMPORT</vt:lpstr>
      <vt:lpstr>InlineGeometry retrieves mesh geometry</vt:lpstr>
      <vt:lpstr>Resizing an HAnim skeleton</vt:lpstr>
      <vt:lpstr>Original availability of HAnim Bone models</vt:lpstr>
      <vt:lpstr>Production workflow to create HAnim skeleton AllBonesLOA5Skeletons.x3d</vt:lpstr>
      <vt:lpstr>Example HAnim/X3D for absolute Inline models and relative InlineGeometry meshes</vt:lpstr>
      <vt:lpstr>Design pattern   Scene graph: HAnimJoint,  HAnimSegment repeats for fully named skeleton hierarchy  HAnimJoint center of rotation adjustments must be added  for each Inline model  (or InlineGeometry mesh)</vt:lpstr>
      <vt:lpstr>Show how comment blocks computed Show construction of test interpolators</vt:lpstr>
      <vt:lpstr>ComputeBoneOffsetsForJointCenters.java</vt:lpstr>
      <vt:lpstr>Status of ongoing progress in this effort</vt:lpstr>
      <vt:lpstr>Visualizing Joint centers of rotation is necessary!</vt:lpstr>
      <vt:lpstr>Where is joint center of rotation, exactly?</vt:lpstr>
      <vt:lpstr>Recognizing erroneous joint centers of rotation</vt:lpstr>
      <vt:lpstr>Inline nodes load segment models  showing absolute location</vt:lpstr>
      <vt:lpstr>InlineGeometry nodes load segment meshes showing absolute location</vt:lpstr>
      <vt:lpstr>Test scene to visualize Joint centers</vt:lpstr>
      <vt:lpstr>List of various animation examples </vt:lpstr>
      <vt:lpstr>Conclusions</vt:lpstr>
      <vt:lpstr>Recommendations for these example bone models, building a comprehensive human LOA-5 skeleton</vt:lpstr>
      <vt:lpstr>Recommendations for HAnim Working Group</vt:lpstr>
      <vt:lpstr>Recommendations for Web3D Consortium</vt:lpstr>
      <vt:lpstr>Acknowledgements</vt:lpstr>
      <vt:lpstr>Contact</vt:lpstr>
      <vt:lpstr>backups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 Brutzman</dc:creator>
  <cp:lastModifiedBy>Don Brutzman</cp:lastModifiedBy>
  <cp:revision>52</cp:revision>
  <dcterms:created xsi:type="dcterms:W3CDTF">2026-04-27T01:10:24Z</dcterms:created>
  <dcterms:modified xsi:type="dcterms:W3CDTF">2026-05-27T20:40:17Z</dcterms:modified>
</cp:coreProperties>
</file>